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3.svg" ContentType="image/svg+xml"/>
  <Override PartName="/ppt/media/image70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324" r:id="rId3"/>
    <p:sldId id="325" r:id="rId5"/>
    <p:sldId id="326" r:id="rId6"/>
    <p:sldId id="303" r:id="rId7"/>
    <p:sldId id="293" r:id="rId8"/>
    <p:sldId id="305" r:id="rId9"/>
    <p:sldId id="327" r:id="rId10"/>
    <p:sldId id="340" r:id="rId11"/>
    <p:sldId id="345" r:id="rId12"/>
    <p:sldId id="333" r:id="rId13"/>
    <p:sldId id="299" r:id="rId14"/>
    <p:sldId id="329" r:id="rId15"/>
    <p:sldId id="304" r:id="rId16"/>
    <p:sldId id="312" r:id="rId17"/>
    <p:sldId id="295" r:id="rId18"/>
    <p:sldId id="342" r:id="rId19"/>
    <p:sldId id="339" r:id="rId20"/>
    <p:sldId id="343" r:id="rId21"/>
    <p:sldId id="344" r:id="rId22"/>
    <p:sldId id="330" r:id="rId23"/>
    <p:sldId id="309" r:id="rId24"/>
    <p:sldId id="338" r:id="rId25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124062"/>
    <a:srgbClr val="537285"/>
    <a:srgbClr val="06ACF5"/>
    <a:srgbClr val="A1B0BA"/>
    <a:srgbClr val="FEFEFE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8D7DD7A-FD95-474E-83E9-46BF25C13065}" styleName="补充样式1">
    <a:wholeTbl>
      <a:tcTxStyle>
        <a:fontRef idx="none">
          <a:srgbClr val="08090C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9050" cmpd="sng">
              <a:solidFill>
                <a:schemeClr val="dk1"/>
              </a:solidFill>
              <a:prstDash val="solid"/>
            </a:ln>
          </a:top>
          <a:bottom>
            <a:ln w="19050" cmpd="sng">
              <a:solidFill>
                <a:schemeClr val="dk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lumMod val="10000"/>
              <a:lumOff val="90000"/>
            </a:schemeClr>
          </a:solidFill>
        </a:fill>
      </a:tcStyle>
    </a:wholeTbl>
    <a:band2H>
      <a:tcStyle>
        <a:tcBdr/>
        <a:fill>
          <a:solidFill>
            <a:schemeClr val="dk1">
              <a:lumMod val="20000"/>
              <a:lumOff val="80000"/>
            </a:schemeClr>
          </a:solidFill>
        </a:fill>
      </a:tcStyle>
    </a:band2H>
    <a:band1V>
      <a:tcStyle>
        <a:tcBdr/>
        <a:fill>
          <a:solidFill>
            <a:schemeClr val="dk1">
              <a:lumMod val="20000"/>
              <a:lumOff val="80000"/>
            </a:schemeClr>
          </a:solidFill>
        </a:fill>
      </a:tcStyle>
    </a:band1V>
    <a:lastCol>
      <a:tcTxStyle b="on">
        <a:fontRef idx="none">
          <a:srgbClr val="08090C"/>
        </a:fontRef>
      </a:tcTxStyle>
      <a:tcStyle>
        <a:tcBdr/>
        <a:fill>
          <a:solidFill>
            <a:schemeClr val="dk1">
              <a:lumMod val="40000"/>
              <a:lumOff val="60000"/>
            </a:schemeClr>
          </a:solidFill>
        </a:fill>
      </a:tcStyle>
    </a:lastCol>
    <a:firstCol>
      <a:tcTxStyle b="on">
        <a:fontRef idx="none">
          <a:schemeClr val="dk1"/>
        </a:fontRef>
      </a:tcTxStyle>
      <a:tcStyle>
        <a:tcBdr/>
        <a:fill>
          <a:solidFill>
            <a:schemeClr val="dk1">
              <a:lumMod val="40000"/>
              <a:lumOff val="60000"/>
            </a:schemeClr>
          </a:solidFill>
        </a:fill>
      </a:tcStyle>
    </a:firstCol>
    <a:lastRow>
      <a:tcTxStyle b="on">
        <a:fontRef idx="none">
          <a:schemeClr val="dk1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9525" cmpd="sng">
              <a:solidFill>
                <a:schemeClr val="dk1"/>
              </a:solidFill>
              <a:prstDash val="solid"/>
            </a:ln>
          </a:top>
          <a:bottom>
            <a:ln w="19050" cmpd="sng">
              <a:solidFill>
                <a:schemeClr val="dk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Ref idx="none">
          <a:schemeClr val="dk1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9050" cmpd="sng">
              <a:solidFill>
                <a:schemeClr val="dk1"/>
              </a:solidFill>
              <a:prstDash val="solid"/>
            </a:ln>
          </a:top>
          <a:bottom>
            <a:ln w="9525" cmpd="sng">
              <a:solidFill>
                <a:schemeClr val="dk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62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gs" Target="tags/tag175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5CAC1-9625-4378-942F-06327CAF8CD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532B1-D51B-4065-979B-CDD6B40756D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1.jpeg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495CA-CB87-42F5-AD11-A63647B25A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33C9F-EFB6-4360-A5D6-81DD839FD7B7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79586" cy="685958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6" Type="http://schemas.openxmlformats.org/officeDocument/2006/relationships/notesSlide" Target="../notesSlides/notesSlide2.xml"/><Relationship Id="rId25" Type="http://schemas.openxmlformats.org/officeDocument/2006/relationships/slideLayout" Target="../slideLayouts/slideLayout12.xml"/><Relationship Id="rId24" Type="http://schemas.openxmlformats.org/officeDocument/2006/relationships/tags" Target="../tags/tag24.xml"/><Relationship Id="rId23" Type="http://schemas.openxmlformats.org/officeDocument/2006/relationships/tags" Target="../tags/tag23.xml"/><Relationship Id="rId22" Type="http://schemas.openxmlformats.org/officeDocument/2006/relationships/tags" Target="../tags/tag22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33.xml"/><Relationship Id="rId8" Type="http://schemas.openxmlformats.org/officeDocument/2006/relationships/tags" Target="../tags/tag32.xml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0" Type="http://schemas.openxmlformats.org/officeDocument/2006/relationships/notesSlide" Target="../notesSlides/notesSlide4.xml"/><Relationship Id="rId2" Type="http://schemas.openxmlformats.org/officeDocument/2006/relationships/tags" Target="../tags/tag26.xml"/><Relationship Id="rId19" Type="http://schemas.openxmlformats.org/officeDocument/2006/relationships/slideLayout" Target="../slideLayouts/slideLayout1.xml"/><Relationship Id="rId18" Type="http://schemas.openxmlformats.org/officeDocument/2006/relationships/tags" Target="../tags/tag42.xml"/><Relationship Id="rId17" Type="http://schemas.openxmlformats.org/officeDocument/2006/relationships/tags" Target="../tags/tag41.xml"/><Relationship Id="rId16" Type="http://schemas.openxmlformats.org/officeDocument/2006/relationships/tags" Target="../tags/tag40.xml"/><Relationship Id="rId15" Type="http://schemas.openxmlformats.org/officeDocument/2006/relationships/tags" Target="../tags/tag39.xml"/><Relationship Id="rId14" Type="http://schemas.openxmlformats.org/officeDocument/2006/relationships/tags" Target="../tags/tag38.xml"/><Relationship Id="rId13" Type="http://schemas.openxmlformats.org/officeDocument/2006/relationships/tags" Target="../tags/tag37.xml"/><Relationship Id="rId12" Type="http://schemas.openxmlformats.org/officeDocument/2006/relationships/tags" Target="../tags/tag36.xml"/><Relationship Id="rId11" Type="http://schemas.openxmlformats.org/officeDocument/2006/relationships/tags" Target="../tags/tag35.xml"/><Relationship Id="rId10" Type="http://schemas.openxmlformats.org/officeDocument/2006/relationships/tags" Target="../tags/tag34.xml"/><Relationship Id="rId1" Type="http://schemas.openxmlformats.org/officeDocument/2006/relationships/tags" Target="../tags/tag2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51.xml"/><Relationship Id="rId8" Type="http://schemas.openxmlformats.org/officeDocument/2006/relationships/tags" Target="../tags/tag50.xml"/><Relationship Id="rId7" Type="http://schemas.openxmlformats.org/officeDocument/2006/relationships/tags" Target="../tags/tag49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3" Type="http://schemas.openxmlformats.org/officeDocument/2006/relationships/notesSlide" Target="../notesSlides/notesSlide5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63.xml"/><Relationship Id="rId20" Type="http://schemas.openxmlformats.org/officeDocument/2006/relationships/tags" Target="../tags/tag62.xml"/><Relationship Id="rId2" Type="http://schemas.openxmlformats.org/officeDocument/2006/relationships/tags" Target="../tags/tag44.xml"/><Relationship Id="rId19" Type="http://schemas.openxmlformats.org/officeDocument/2006/relationships/tags" Target="../tags/tag61.xml"/><Relationship Id="rId18" Type="http://schemas.openxmlformats.org/officeDocument/2006/relationships/tags" Target="../tags/tag60.xml"/><Relationship Id="rId17" Type="http://schemas.openxmlformats.org/officeDocument/2006/relationships/tags" Target="../tags/tag59.xml"/><Relationship Id="rId16" Type="http://schemas.openxmlformats.org/officeDocument/2006/relationships/tags" Target="../tags/tag58.xml"/><Relationship Id="rId15" Type="http://schemas.openxmlformats.org/officeDocument/2006/relationships/tags" Target="../tags/tag57.xml"/><Relationship Id="rId14" Type="http://schemas.openxmlformats.org/officeDocument/2006/relationships/tags" Target="../tags/tag56.xml"/><Relationship Id="rId13" Type="http://schemas.openxmlformats.org/officeDocument/2006/relationships/tags" Target="../tags/tag55.xml"/><Relationship Id="rId12" Type="http://schemas.openxmlformats.org/officeDocument/2006/relationships/tags" Target="../tags/tag54.xml"/><Relationship Id="rId11" Type="http://schemas.openxmlformats.org/officeDocument/2006/relationships/tags" Target="../tags/tag53.xml"/><Relationship Id="rId10" Type="http://schemas.openxmlformats.org/officeDocument/2006/relationships/tags" Target="../tags/tag52.xml"/><Relationship Id="rId1" Type="http://schemas.openxmlformats.org/officeDocument/2006/relationships/tags" Target="../tags/tag43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72.xml"/><Relationship Id="rId8" Type="http://schemas.openxmlformats.org/officeDocument/2006/relationships/tags" Target="../tags/tag71.xml"/><Relationship Id="rId7" Type="http://schemas.openxmlformats.org/officeDocument/2006/relationships/tags" Target="../tags/tag70.xml"/><Relationship Id="rId6" Type="http://schemas.openxmlformats.org/officeDocument/2006/relationships/tags" Target="../tags/tag69.xml"/><Relationship Id="rId51" Type="http://schemas.openxmlformats.org/officeDocument/2006/relationships/notesSlide" Target="../notesSlides/notesSlide6.xml"/><Relationship Id="rId50" Type="http://schemas.openxmlformats.org/officeDocument/2006/relationships/slideLayout" Target="../slideLayouts/slideLayout1.xml"/><Relationship Id="rId5" Type="http://schemas.openxmlformats.org/officeDocument/2006/relationships/tags" Target="../tags/tag68.xml"/><Relationship Id="rId49" Type="http://schemas.openxmlformats.org/officeDocument/2006/relationships/tags" Target="../tags/tag112.xml"/><Relationship Id="rId48" Type="http://schemas.openxmlformats.org/officeDocument/2006/relationships/tags" Target="../tags/tag111.xml"/><Relationship Id="rId47" Type="http://schemas.openxmlformats.org/officeDocument/2006/relationships/tags" Target="../tags/tag110.xml"/><Relationship Id="rId46" Type="http://schemas.openxmlformats.org/officeDocument/2006/relationships/tags" Target="../tags/tag109.xml"/><Relationship Id="rId45" Type="http://schemas.openxmlformats.org/officeDocument/2006/relationships/tags" Target="../tags/tag108.xml"/><Relationship Id="rId44" Type="http://schemas.openxmlformats.org/officeDocument/2006/relationships/tags" Target="../tags/tag107.xml"/><Relationship Id="rId43" Type="http://schemas.openxmlformats.org/officeDocument/2006/relationships/tags" Target="../tags/tag106.xml"/><Relationship Id="rId42" Type="http://schemas.openxmlformats.org/officeDocument/2006/relationships/tags" Target="../tags/tag105.xml"/><Relationship Id="rId41" Type="http://schemas.openxmlformats.org/officeDocument/2006/relationships/tags" Target="../tags/tag104.xml"/><Relationship Id="rId40" Type="http://schemas.openxmlformats.org/officeDocument/2006/relationships/tags" Target="../tags/tag103.xml"/><Relationship Id="rId4" Type="http://schemas.openxmlformats.org/officeDocument/2006/relationships/tags" Target="../tags/tag67.xml"/><Relationship Id="rId39" Type="http://schemas.openxmlformats.org/officeDocument/2006/relationships/tags" Target="../tags/tag102.xml"/><Relationship Id="rId38" Type="http://schemas.openxmlformats.org/officeDocument/2006/relationships/tags" Target="../tags/tag101.xml"/><Relationship Id="rId37" Type="http://schemas.openxmlformats.org/officeDocument/2006/relationships/tags" Target="../tags/tag100.xml"/><Relationship Id="rId36" Type="http://schemas.openxmlformats.org/officeDocument/2006/relationships/tags" Target="../tags/tag99.xml"/><Relationship Id="rId35" Type="http://schemas.openxmlformats.org/officeDocument/2006/relationships/tags" Target="../tags/tag98.xml"/><Relationship Id="rId34" Type="http://schemas.openxmlformats.org/officeDocument/2006/relationships/tags" Target="../tags/tag97.xml"/><Relationship Id="rId33" Type="http://schemas.openxmlformats.org/officeDocument/2006/relationships/tags" Target="../tags/tag96.xml"/><Relationship Id="rId32" Type="http://schemas.openxmlformats.org/officeDocument/2006/relationships/tags" Target="../tags/tag95.xml"/><Relationship Id="rId31" Type="http://schemas.openxmlformats.org/officeDocument/2006/relationships/tags" Target="../tags/tag94.xml"/><Relationship Id="rId30" Type="http://schemas.openxmlformats.org/officeDocument/2006/relationships/tags" Target="../tags/tag93.xml"/><Relationship Id="rId3" Type="http://schemas.openxmlformats.org/officeDocument/2006/relationships/tags" Target="../tags/tag66.xml"/><Relationship Id="rId29" Type="http://schemas.openxmlformats.org/officeDocument/2006/relationships/tags" Target="../tags/tag92.xml"/><Relationship Id="rId28" Type="http://schemas.openxmlformats.org/officeDocument/2006/relationships/tags" Target="../tags/tag91.xml"/><Relationship Id="rId27" Type="http://schemas.openxmlformats.org/officeDocument/2006/relationships/tags" Target="../tags/tag90.xml"/><Relationship Id="rId26" Type="http://schemas.openxmlformats.org/officeDocument/2006/relationships/tags" Target="../tags/tag89.xml"/><Relationship Id="rId25" Type="http://schemas.openxmlformats.org/officeDocument/2006/relationships/tags" Target="../tags/tag88.xml"/><Relationship Id="rId24" Type="http://schemas.openxmlformats.org/officeDocument/2006/relationships/tags" Target="../tags/tag87.xml"/><Relationship Id="rId23" Type="http://schemas.openxmlformats.org/officeDocument/2006/relationships/tags" Target="../tags/tag86.xml"/><Relationship Id="rId22" Type="http://schemas.openxmlformats.org/officeDocument/2006/relationships/tags" Target="../tags/tag85.xml"/><Relationship Id="rId21" Type="http://schemas.openxmlformats.org/officeDocument/2006/relationships/tags" Target="../tags/tag84.xml"/><Relationship Id="rId20" Type="http://schemas.openxmlformats.org/officeDocument/2006/relationships/tags" Target="../tags/tag83.xml"/><Relationship Id="rId2" Type="http://schemas.openxmlformats.org/officeDocument/2006/relationships/tags" Target="../tags/tag65.xml"/><Relationship Id="rId19" Type="http://schemas.openxmlformats.org/officeDocument/2006/relationships/tags" Target="../tags/tag82.xml"/><Relationship Id="rId18" Type="http://schemas.openxmlformats.org/officeDocument/2006/relationships/tags" Target="../tags/tag81.xml"/><Relationship Id="rId17" Type="http://schemas.openxmlformats.org/officeDocument/2006/relationships/tags" Target="../tags/tag80.xml"/><Relationship Id="rId16" Type="http://schemas.openxmlformats.org/officeDocument/2006/relationships/tags" Target="../tags/tag79.xml"/><Relationship Id="rId15" Type="http://schemas.openxmlformats.org/officeDocument/2006/relationships/tags" Target="../tags/tag78.xml"/><Relationship Id="rId14" Type="http://schemas.openxmlformats.org/officeDocument/2006/relationships/tags" Target="../tags/tag77.xml"/><Relationship Id="rId13" Type="http://schemas.openxmlformats.org/officeDocument/2006/relationships/tags" Target="../tags/tag76.xml"/><Relationship Id="rId12" Type="http://schemas.openxmlformats.org/officeDocument/2006/relationships/tags" Target="../tags/tag75.xml"/><Relationship Id="rId11" Type="http://schemas.openxmlformats.org/officeDocument/2006/relationships/tags" Target="../tags/tag74.xml"/><Relationship Id="rId10" Type="http://schemas.openxmlformats.org/officeDocument/2006/relationships/tags" Target="../tags/tag73.xml"/><Relationship Id="rId1" Type="http://schemas.openxmlformats.org/officeDocument/2006/relationships/tags" Target="../tags/tag6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tags" Target="../tags/tag113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19.xml"/><Relationship Id="rId8" Type="http://schemas.openxmlformats.org/officeDocument/2006/relationships/tags" Target="../tags/tag118.xml"/><Relationship Id="rId7" Type="http://schemas.openxmlformats.org/officeDocument/2006/relationships/tags" Target="../tags/tag117.xml"/><Relationship Id="rId6" Type="http://schemas.openxmlformats.org/officeDocument/2006/relationships/image" Target="../media/image9.png"/><Relationship Id="rId5" Type="http://schemas.openxmlformats.org/officeDocument/2006/relationships/tags" Target="../tags/tag116.xml"/><Relationship Id="rId4" Type="http://schemas.openxmlformats.org/officeDocument/2006/relationships/image" Target="../media/image8.png"/><Relationship Id="rId3" Type="http://schemas.openxmlformats.org/officeDocument/2006/relationships/tags" Target="../tags/tag115.xml"/><Relationship Id="rId2" Type="http://schemas.openxmlformats.org/officeDocument/2006/relationships/image" Target="../media/image7.png"/><Relationship Id="rId13" Type="http://schemas.openxmlformats.org/officeDocument/2006/relationships/notesSlide" Target="../notesSlides/notesSlide9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121.xml"/><Relationship Id="rId10" Type="http://schemas.openxmlformats.org/officeDocument/2006/relationships/tags" Target="../tags/tag120.xml"/><Relationship Id="rId1" Type="http://schemas.openxmlformats.org/officeDocument/2006/relationships/tags" Target="../tags/tag1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2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31.xml"/><Relationship Id="rId8" Type="http://schemas.openxmlformats.org/officeDocument/2006/relationships/tags" Target="../tags/tag130.xml"/><Relationship Id="rId7" Type="http://schemas.openxmlformats.org/officeDocument/2006/relationships/tags" Target="../tags/tag129.xml"/><Relationship Id="rId6" Type="http://schemas.openxmlformats.org/officeDocument/2006/relationships/tags" Target="../tags/tag128.xml"/><Relationship Id="rId5" Type="http://schemas.openxmlformats.org/officeDocument/2006/relationships/tags" Target="../tags/tag127.xml"/><Relationship Id="rId4" Type="http://schemas.openxmlformats.org/officeDocument/2006/relationships/tags" Target="../tags/tag126.xml"/><Relationship Id="rId3" Type="http://schemas.openxmlformats.org/officeDocument/2006/relationships/tags" Target="../tags/tag125.xml"/><Relationship Id="rId2" Type="http://schemas.openxmlformats.org/officeDocument/2006/relationships/tags" Target="../tags/tag124.xml"/><Relationship Id="rId16" Type="http://schemas.openxmlformats.org/officeDocument/2006/relationships/notesSlide" Target="../notesSlides/notesSlide11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136.xml"/><Relationship Id="rId13" Type="http://schemas.openxmlformats.org/officeDocument/2006/relationships/tags" Target="../tags/tag135.xml"/><Relationship Id="rId12" Type="http://schemas.openxmlformats.org/officeDocument/2006/relationships/tags" Target="../tags/tag134.xml"/><Relationship Id="rId11" Type="http://schemas.openxmlformats.org/officeDocument/2006/relationships/tags" Target="../tags/tag133.xml"/><Relationship Id="rId10" Type="http://schemas.openxmlformats.org/officeDocument/2006/relationships/tags" Target="../tags/tag132.xml"/><Relationship Id="rId1" Type="http://schemas.openxmlformats.org/officeDocument/2006/relationships/tags" Target="../tags/tag1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145.xml"/><Relationship Id="rId8" Type="http://schemas.openxmlformats.org/officeDocument/2006/relationships/tags" Target="../tags/tag144.xml"/><Relationship Id="rId7" Type="http://schemas.openxmlformats.org/officeDocument/2006/relationships/tags" Target="../tags/tag143.xml"/><Relationship Id="rId6" Type="http://schemas.openxmlformats.org/officeDocument/2006/relationships/tags" Target="../tags/tag142.xml"/><Relationship Id="rId5" Type="http://schemas.openxmlformats.org/officeDocument/2006/relationships/tags" Target="../tags/tag141.xml"/><Relationship Id="rId4" Type="http://schemas.openxmlformats.org/officeDocument/2006/relationships/tags" Target="../tags/tag140.xml"/><Relationship Id="rId39" Type="http://schemas.openxmlformats.org/officeDocument/2006/relationships/notesSlide" Target="../notesSlides/notesSlide13.xml"/><Relationship Id="rId38" Type="http://schemas.openxmlformats.org/officeDocument/2006/relationships/slideLayout" Target="../slideLayouts/slideLayout1.xml"/><Relationship Id="rId37" Type="http://schemas.openxmlformats.org/officeDocument/2006/relationships/image" Target="../media/image19.svg"/><Relationship Id="rId36" Type="http://schemas.openxmlformats.org/officeDocument/2006/relationships/image" Target="../media/image18.png"/><Relationship Id="rId35" Type="http://schemas.openxmlformats.org/officeDocument/2006/relationships/tags" Target="../tags/tag163.xml"/><Relationship Id="rId34" Type="http://schemas.openxmlformats.org/officeDocument/2006/relationships/image" Target="../media/image17.svg"/><Relationship Id="rId33" Type="http://schemas.openxmlformats.org/officeDocument/2006/relationships/image" Target="../media/image16.png"/><Relationship Id="rId32" Type="http://schemas.openxmlformats.org/officeDocument/2006/relationships/tags" Target="../tags/tag162.xml"/><Relationship Id="rId31" Type="http://schemas.openxmlformats.org/officeDocument/2006/relationships/image" Target="../media/image15.svg"/><Relationship Id="rId30" Type="http://schemas.openxmlformats.org/officeDocument/2006/relationships/image" Target="../media/image14.png"/><Relationship Id="rId3" Type="http://schemas.openxmlformats.org/officeDocument/2006/relationships/tags" Target="../tags/tag139.xml"/><Relationship Id="rId29" Type="http://schemas.openxmlformats.org/officeDocument/2006/relationships/tags" Target="../tags/tag161.xml"/><Relationship Id="rId28" Type="http://schemas.openxmlformats.org/officeDocument/2006/relationships/image" Target="../media/image13.svg"/><Relationship Id="rId27" Type="http://schemas.openxmlformats.org/officeDocument/2006/relationships/image" Target="../media/image12.png"/><Relationship Id="rId26" Type="http://schemas.openxmlformats.org/officeDocument/2006/relationships/tags" Target="../tags/tag160.xml"/><Relationship Id="rId25" Type="http://schemas.openxmlformats.org/officeDocument/2006/relationships/image" Target="../media/image11.svg"/><Relationship Id="rId24" Type="http://schemas.openxmlformats.org/officeDocument/2006/relationships/image" Target="../media/image10.png"/><Relationship Id="rId23" Type="http://schemas.openxmlformats.org/officeDocument/2006/relationships/tags" Target="../tags/tag159.xml"/><Relationship Id="rId22" Type="http://schemas.openxmlformats.org/officeDocument/2006/relationships/tags" Target="../tags/tag158.xml"/><Relationship Id="rId21" Type="http://schemas.openxmlformats.org/officeDocument/2006/relationships/tags" Target="../tags/tag157.xml"/><Relationship Id="rId20" Type="http://schemas.openxmlformats.org/officeDocument/2006/relationships/tags" Target="../tags/tag156.xml"/><Relationship Id="rId2" Type="http://schemas.openxmlformats.org/officeDocument/2006/relationships/tags" Target="../tags/tag138.xml"/><Relationship Id="rId19" Type="http://schemas.openxmlformats.org/officeDocument/2006/relationships/tags" Target="../tags/tag155.xml"/><Relationship Id="rId18" Type="http://schemas.openxmlformats.org/officeDocument/2006/relationships/tags" Target="../tags/tag154.xml"/><Relationship Id="rId17" Type="http://schemas.openxmlformats.org/officeDocument/2006/relationships/tags" Target="../tags/tag153.xml"/><Relationship Id="rId16" Type="http://schemas.openxmlformats.org/officeDocument/2006/relationships/tags" Target="../tags/tag152.xml"/><Relationship Id="rId15" Type="http://schemas.openxmlformats.org/officeDocument/2006/relationships/tags" Target="../tags/tag151.xml"/><Relationship Id="rId14" Type="http://schemas.openxmlformats.org/officeDocument/2006/relationships/tags" Target="../tags/tag150.xml"/><Relationship Id="rId13" Type="http://schemas.openxmlformats.org/officeDocument/2006/relationships/tags" Target="../tags/tag149.xml"/><Relationship Id="rId12" Type="http://schemas.openxmlformats.org/officeDocument/2006/relationships/tags" Target="../tags/tag148.xml"/><Relationship Id="rId11" Type="http://schemas.openxmlformats.org/officeDocument/2006/relationships/tags" Target="../tags/tag147.xml"/><Relationship Id="rId10" Type="http://schemas.openxmlformats.org/officeDocument/2006/relationships/tags" Target="../tags/tag146.xml"/><Relationship Id="rId1" Type="http://schemas.openxmlformats.org/officeDocument/2006/relationships/tags" Target="../tags/tag13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8.png"/><Relationship Id="rId8" Type="http://schemas.openxmlformats.org/officeDocument/2006/relationships/image" Target="../media/image27.png"/><Relationship Id="rId7" Type="http://schemas.openxmlformats.org/officeDocument/2006/relationships/image" Target="../media/image26.png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5" Type="http://schemas.openxmlformats.org/officeDocument/2006/relationships/notesSlide" Target="../notesSlides/notesSlide15.xml"/><Relationship Id="rId24" Type="http://schemas.openxmlformats.org/officeDocument/2006/relationships/slideLayout" Target="../slideLayouts/slideLayout1.xml"/><Relationship Id="rId23" Type="http://schemas.openxmlformats.org/officeDocument/2006/relationships/image" Target="../media/image42.png"/><Relationship Id="rId22" Type="http://schemas.openxmlformats.org/officeDocument/2006/relationships/image" Target="../media/image41.png"/><Relationship Id="rId21" Type="http://schemas.openxmlformats.org/officeDocument/2006/relationships/image" Target="../media/image40.png"/><Relationship Id="rId20" Type="http://schemas.openxmlformats.org/officeDocument/2006/relationships/image" Target="../media/image39.png"/><Relationship Id="rId2" Type="http://schemas.openxmlformats.org/officeDocument/2006/relationships/image" Target="../media/image21.png"/><Relationship Id="rId19" Type="http://schemas.openxmlformats.org/officeDocument/2006/relationships/image" Target="../media/image38.png"/><Relationship Id="rId18" Type="http://schemas.openxmlformats.org/officeDocument/2006/relationships/image" Target="../media/image37.png"/><Relationship Id="rId17" Type="http://schemas.openxmlformats.org/officeDocument/2006/relationships/image" Target="../media/image36.png"/><Relationship Id="rId16" Type="http://schemas.openxmlformats.org/officeDocument/2006/relationships/image" Target="../media/image35.png"/><Relationship Id="rId15" Type="http://schemas.openxmlformats.org/officeDocument/2006/relationships/image" Target="../media/image34.png"/><Relationship Id="rId14" Type="http://schemas.openxmlformats.org/officeDocument/2006/relationships/image" Target="../media/image33.png"/><Relationship Id="rId13" Type="http://schemas.openxmlformats.org/officeDocument/2006/relationships/image" Target="../media/image32.png"/><Relationship Id="rId12" Type="http://schemas.openxmlformats.org/officeDocument/2006/relationships/image" Target="../media/image31.png"/><Relationship Id="rId11" Type="http://schemas.openxmlformats.org/officeDocument/2006/relationships/image" Target="../media/image30.png"/><Relationship Id="rId10" Type="http://schemas.openxmlformats.org/officeDocument/2006/relationships/image" Target="../media/image29.png"/><Relationship Id="rId1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1.png"/><Relationship Id="rId8" Type="http://schemas.openxmlformats.org/officeDocument/2006/relationships/image" Target="../media/image50.png"/><Relationship Id="rId7" Type="http://schemas.openxmlformats.org/officeDocument/2006/relationships/image" Target="../media/image49.png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7" Type="http://schemas.openxmlformats.org/officeDocument/2006/relationships/notesSlide" Target="../notesSlides/notesSlide16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57.png"/><Relationship Id="rId14" Type="http://schemas.openxmlformats.org/officeDocument/2006/relationships/image" Target="../media/image56.png"/><Relationship Id="rId13" Type="http://schemas.openxmlformats.org/officeDocument/2006/relationships/image" Target="../media/image55.png"/><Relationship Id="rId12" Type="http://schemas.openxmlformats.org/officeDocument/2006/relationships/image" Target="../media/image54.png"/><Relationship Id="rId11" Type="http://schemas.openxmlformats.org/officeDocument/2006/relationships/image" Target="../media/image53.png"/><Relationship Id="rId10" Type="http://schemas.openxmlformats.org/officeDocument/2006/relationships/image" Target="../media/image52.png"/><Relationship Id="rId1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169.xml"/><Relationship Id="rId8" Type="http://schemas.openxmlformats.org/officeDocument/2006/relationships/tags" Target="../tags/tag168.xml"/><Relationship Id="rId7" Type="http://schemas.openxmlformats.org/officeDocument/2006/relationships/image" Target="../media/image60.jpeg"/><Relationship Id="rId6" Type="http://schemas.openxmlformats.org/officeDocument/2006/relationships/tags" Target="../tags/tag167.xml"/><Relationship Id="rId5" Type="http://schemas.openxmlformats.org/officeDocument/2006/relationships/tags" Target="../tags/tag166.xml"/><Relationship Id="rId4" Type="http://schemas.openxmlformats.org/officeDocument/2006/relationships/image" Target="../media/image59.jpeg"/><Relationship Id="rId3" Type="http://schemas.openxmlformats.org/officeDocument/2006/relationships/tags" Target="../tags/tag165.xml"/><Relationship Id="rId2" Type="http://schemas.openxmlformats.org/officeDocument/2006/relationships/image" Target="../media/image58.png"/><Relationship Id="rId12" Type="http://schemas.openxmlformats.org/officeDocument/2006/relationships/notesSlide" Target="../notesSlides/notesSlide17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61.png"/><Relationship Id="rId1" Type="http://schemas.openxmlformats.org/officeDocument/2006/relationships/tags" Target="../tags/tag164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64.png"/><Relationship Id="rId7" Type="http://schemas.openxmlformats.org/officeDocument/2006/relationships/image" Target="../media/image63.png"/><Relationship Id="rId6" Type="http://schemas.openxmlformats.org/officeDocument/2006/relationships/image" Target="../media/image62.png"/><Relationship Id="rId5" Type="http://schemas.openxmlformats.org/officeDocument/2006/relationships/tags" Target="../tags/tag173.xml"/><Relationship Id="rId4" Type="http://schemas.openxmlformats.org/officeDocument/2006/relationships/tags" Target="../tags/tag172.xml"/><Relationship Id="rId3" Type="http://schemas.openxmlformats.org/officeDocument/2006/relationships/tags" Target="../tags/tag171.xml"/><Relationship Id="rId2" Type="http://schemas.openxmlformats.org/officeDocument/2006/relationships/image" Target="../media/image58.png"/><Relationship Id="rId10" Type="http://schemas.openxmlformats.org/officeDocument/2006/relationships/notesSlide" Target="../notesSlides/notesSlide18.xml"/><Relationship Id="rId1" Type="http://schemas.openxmlformats.org/officeDocument/2006/relationships/tags" Target="../tags/tag170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8.png"/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0.svg"/><Relationship Id="rId2" Type="http://schemas.openxmlformats.org/officeDocument/2006/relationships/image" Target="../media/image69.png"/><Relationship Id="rId1" Type="http://schemas.openxmlformats.org/officeDocument/2006/relationships/tags" Target="../tags/tag17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66472" y="1413923"/>
            <a:ext cx="3385613" cy="4030155"/>
            <a:chOff x="966472" y="1413923"/>
            <a:chExt cx="3385613" cy="4030155"/>
          </a:xfrm>
        </p:grpSpPr>
        <p:sp>
          <p:nvSpPr>
            <p:cNvPr id="13" name="任意多边形 12"/>
            <p:cNvSpPr/>
            <p:nvPr/>
          </p:nvSpPr>
          <p:spPr>
            <a:xfrm>
              <a:off x="966474" y="1449377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10160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966472" y="1413923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7620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4895968" y="2748360"/>
            <a:ext cx="6167845" cy="0"/>
          </a:xfrm>
          <a:prstGeom prst="line">
            <a:avLst/>
          </a:prstGeom>
          <a:noFill/>
          <a:ln w="57150">
            <a:solidFill>
              <a:srgbClr val="12406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887814" y="4060331"/>
            <a:ext cx="6167845" cy="0"/>
          </a:xfrm>
          <a:prstGeom prst="line">
            <a:avLst/>
          </a:prstGeom>
          <a:noFill/>
          <a:ln w="57150">
            <a:solidFill>
              <a:srgbClr val="12406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sp>
        <p:nvSpPr>
          <p:cNvPr id="20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4761230" y="3022600"/>
            <a:ext cx="5200015" cy="7372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dist" defTabSz="6858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200" b="1" i="1" dirty="0" smtClean="0">
                <a:solidFill>
                  <a:srgbClr val="124062"/>
                </a:solidFill>
                <a:uFillTx/>
                <a:latin typeface="微软雅黑" panose="020B0503020204020204" charset="-122"/>
                <a:sym typeface="+mn-ea"/>
              </a:rPr>
              <a:t>站群</a:t>
            </a:r>
            <a:r>
              <a:rPr lang="en-US" altLang="zh-CN" sz="4200" b="1" i="1" dirty="0" smtClean="0">
                <a:solidFill>
                  <a:srgbClr val="124062"/>
                </a:solidFill>
                <a:uFillTx/>
                <a:latin typeface="微软雅黑" panose="020B0503020204020204" charset="-122"/>
                <a:sym typeface="+mn-ea"/>
              </a:rPr>
              <a:t>GEO</a:t>
            </a:r>
            <a:r>
              <a:rPr lang="zh-CN" altLang="en-US" sz="4200" b="1" i="1" dirty="0" smtClean="0">
                <a:solidFill>
                  <a:srgbClr val="124062"/>
                </a:solidFill>
                <a:uFillTx/>
                <a:latin typeface="微软雅黑" panose="020B0503020204020204" charset="-122"/>
                <a:sym typeface="+mn-ea"/>
              </a:rPr>
              <a:t>产品</a:t>
            </a:r>
            <a:r>
              <a:rPr lang="zh-CN" altLang="en-US" sz="4200" b="1" i="1" dirty="0" smtClean="0">
                <a:solidFill>
                  <a:srgbClr val="124062"/>
                </a:solidFill>
                <a:uFillTx/>
                <a:latin typeface="微软雅黑" panose="020B0503020204020204" charset="-122"/>
                <a:sym typeface="+mn-ea"/>
              </a:rPr>
              <a:t>手册</a:t>
            </a:r>
            <a:endParaRPr lang="zh-CN" altLang="en-US" sz="4200" b="1" i="1" dirty="0" smtClean="0">
              <a:solidFill>
                <a:srgbClr val="124062"/>
              </a:solidFill>
              <a:uFillTx/>
              <a:latin typeface="微软雅黑" panose="020B0503020204020204" charset="-122"/>
              <a:sym typeface="+mn-ea"/>
            </a:endParaRPr>
          </a:p>
        </p:txBody>
      </p:sp>
      <p:sp>
        <p:nvSpPr>
          <p:cNvPr id="22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4887595" y="2265045"/>
            <a:ext cx="5678805" cy="509905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rgbClr val="1240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lt"/>
              </a:rPr>
              <a:t>全域GEO增长系统                      </a:t>
            </a:r>
            <a:endParaRPr lang="zh-CN" altLang="en-US" sz="2000" dirty="0">
              <a:solidFill>
                <a:srgbClr val="12406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lt"/>
            </a:endParaRP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endParaRPr lang="zh-CN" altLang="en-US" sz="2000" dirty="0">
              <a:solidFill>
                <a:srgbClr val="12406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Calibri" panose="020F0502020204030204" pitchFamily="34" charset="0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1761066" y="4707140"/>
            <a:ext cx="2699902" cy="1393271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1104373" y="5313505"/>
            <a:ext cx="2699902" cy="1393271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912324" y="735015"/>
            <a:ext cx="2699901" cy="1393271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V="1">
            <a:off x="1309327" y="249370"/>
            <a:ext cx="2699901" cy="1393271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104255" y="2649383"/>
            <a:ext cx="3110299" cy="1316678"/>
            <a:chOff x="981700" y="2521748"/>
            <a:chExt cx="3110299" cy="1316678"/>
          </a:xfrm>
        </p:grpSpPr>
        <p:sp>
          <p:nvSpPr>
            <p:cNvPr id="23" name="矩形 22"/>
            <p:cNvSpPr/>
            <p:nvPr/>
          </p:nvSpPr>
          <p:spPr>
            <a:xfrm>
              <a:off x="1226879" y="2521748"/>
              <a:ext cx="2865120" cy="7480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4265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+mn-ea"/>
                </a:rPr>
                <a:t>PRODUCT</a:t>
              </a:r>
              <a:endParaRPr lang="en-US" altLang="zh-CN" sz="4265" b="1" dirty="0">
                <a:solidFill>
                  <a:srgbClr val="124062"/>
                </a:solidFill>
                <a:latin typeface="Arial" panose="020B0604020202020204"/>
                <a:ea typeface="微软雅黑" panose="020B0503020204020204" charset="-122"/>
                <a:sym typeface="Calibri" panose="020F0502020204030204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981700" y="3172311"/>
              <a:ext cx="2446020" cy="6661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3735" b="1" dirty="0">
                  <a:solidFill>
                    <a:srgbClr val="124062"/>
                  </a:solidFill>
                </a:rPr>
                <a:t> OVERVIEW</a:t>
              </a:r>
              <a:endParaRPr lang="en-US" altLang="zh-CN" sz="3735" b="1" dirty="0">
                <a:solidFill>
                  <a:srgbClr val="124062"/>
                </a:solidFill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8949690" y="5296535"/>
            <a:ext cx="21139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solidFill>
                  <a:schemeClr val="accent3">
                    <a:lumMod val="60000"/>
                    <a:lumOff val="40000"/>
                  </a:schemeClr>
                </a:solidFill>
              </a:rPr>
              <a:t>修订时间：2026.7.7</a:t>
            </a:r>
            <a:endParaRPr lang="zh-CN" altLang="en-US" sz="160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169231" y="450795"/>
            <a:ext cx="3345605" cy="7480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5" dirty="0">
                <a:solidFill>
                  <a:srgbClr val="124062"/>
                </a:solidFill>
                <a:latin typeface="宋体" panose="02010600030101010101" pitchFamily="2" charset="-122"/>
                <a:ea typeface="宋体" panose="02010600030101010101" pitchFamily="2" charset="-122"/>
                <a:sym typeface="Calibri" panose="020F0502020204030204" pitchFamily="34" charset="0"/>
              </a:rPr>
              <a:t>CONTENTS</a:t>
            </a:r>
            <a:endParaRPr lang="en-US" altLang="zh-CN" sz="3735" dirty="0">
              <a:solidFill>
                <a:srgbClr val="124062"/>
              </a:solidFill>
              <a:latin typeface="宋体" panose="02010600030101010101" pitchFamily="2" charset="-122"/>
              <a:ea typeface="宋体" panose="02010600030101010101" pitchFamily="2" charset="-122"/>
              <a:sym typeface="Calibri" panose="020F050202020403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25865" y="1219345"/>
            <a:ext cx="421359" cy="0"/>
          </a:xfrm>
          <a:prstGeom prst="line">
            <a:avLst/>
          </a:prstGeom>
          <a:ln w="285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 descr="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"/>
          <p:cNvSpPr/>
          <p:nvPr/>
        </p:nvSpPr>
        <p:spPr>
          <a:xfrm>
            <a:off x="210156" y="1218151"/>
            <a:ext cx="421334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Generative search engine GEO's brand new traffic entry, get ahead and seize the opportunity first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2521038" y="2206761"/>
            <a:ext cx="624189" cy="736484"/>
            <a:chOff x="2521038" y="2206761"/>
            <a:chExt cx="624189" cy="736484"/>
          </a:xfrm>
        </p:grpSpPr>
        <p:sp>
          <p:nvSpPr>
            <p:cNvPr id="21" name="任意多边形 20"/>
            <p:cNvSpPr/>
            <p:nvPr>
              <p:custDataLst>
                <p:tags r:id="rId2"/>
              </p:custDataLst>
            </p:nvPr>
          </p:nvSpPr>
          <p:spPr>
            <a:xfrm>
              <a:off x="2521038" y="2206761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2" name="矩形 21"/>
            <p:cNvSpPr/>
            <p:nvPr>
              <p:custDataLst>
                <p:tags r:id="rId3"/>
              </p:custDataLst>
            </p:nvPr>
          </p:nvSpPr>
          <p:spPr>
            <a:xfrm>
              <a:off x="2548803" y="2342077"/>
              <a:ext cx="566181" cy="5027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5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01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grpSp>
        <p:nvGrpSpPr>
          <p:cNvPr id="3" name="组合 2"/>
          <p:cNvGrpSpPr/>
          <p:nvPr>
            <p:custDataLst>
              <p:tags r:id="rId4"/>
            </p:custDataLst>
          </p:nvPr>
        </p:nvGrpSpPr>
        <p:grpSpPr>
          <a:xfrm>
            <a:off x="2521038" y="3806728"/>
            <a:ext cx="624189" cy="736484"/>
            <a:chOff x="2521038" y="3806728"/>
            <a:chExt cx="624189" cy="736484"/>
          </a:xfrm>
        </p:grpSpPr>
        <p:sp>
          <p:nvSpPr>
            <p:cNvPr id="27" name="任意多边形 26"/>
            <p:cNvSpPr/>
            <p:nvPr>
              <p:custDataLst>
                <p:tags r:id="rId5"/>
              </p:custDataLst>
            </p:nvPr>
          </p:nvSpPr>
          <p:spPr>
            <a:xfrm>
              <a:off x="2521038" y="3806728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矩形 28"/>
            <p:cNvSpPr/>
            <p:nvPr>
              <p:custDataLst>
                <p:tags r:id="rId6"/>
              </p:custDataLst>
            </p:nvPr>
          </p:nvSpPr>
          <p:spPr>
            <a:xfrm>
              <a:off x="2548803" y="3942044"/>
              <a:ext cx="566181" cy="5027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5" b="1" dirty="0" smtClean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02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grpSp>
        <p:nvGrpSpPr>
          <p:cNvPr id="6" name="组合 5"/>
          <p:cNvGrpSpPr/>
          <p:nvPr>
            <p:custDataLst>
              <p:tags r:id="rId7"/>
            </p:custDataLst>
          </p:nvPr>
        </p:nvGrpSpPr>
        <p:grpSpPr>
          <a:xfrm>
            <a:off x="6854649" y="2984810"/>
            <a:ext cx="624189" cy="736484"/>
            <a:chOff x="6854649" y="2984810"/>
            <a:chExt cx="624189" cy="736484"/>
          </a:xfrm>
        </p:grpSpPr>
        <p:sp>
          <p:nvSpPr>
            <p:cNvPr id="31" name="任意多边形 30"/>
            <p:cNvSpPr/>
            <p:nvPr>
              <p:custDataLst>
                <p:tags r:id="rId8"/>
              </p:custDataLst>
            </p:nvPr>
          </p:nvSpPr>
          <p:spPr>
            <a:xfrm>
              <a:off x="6854649" y="2984810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32" name="矩形 31"/>
            <p:cNvSpPr/>
            <p:nvPr>
              <p:custDataLst>
                <p:tags r:id="rId9"/>
              </p:custDataLst>
            </p:nvPr>
          </p:nvSpPr>
          <p:spPr>
            <a:xfrm>
              <a:off x="6885470" y="3120126"/>
              <a:ext cx="560070" cy="5016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5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03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cxnSp>
        <p:nvCxnSpPr>
          <p:cNvPr id="41" name="直接连接符 40"/>
          <p:cNvCxnSpPr/>
          <p:nvPr/>
        </p:nvCxnSpPr>
        <p:spPr>
          <a:xfrm flipV="1">
            <a:off x="8663296" y="547216"/>
            <a:ext cx="2699901" cy="1393271"/>
          </a:xfrm>
          <a:prstGeom prst="line">
            <a:avLst/>
          </a:prstGeom>
          <a:ln>
            <a:solidFill>
              <a:srgbClr val="1240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V="1">
            <a:off x="9060299" y="61571"/>
            <a:ext cx="2699901" cy="1393271"/>
          </a:xfrm>
          <a:prstGeom prst="line">
            <a:avLst/>
          </a:prstGeom>
          <a:ln w="3175">
            <a:solidFill>
              <a:srgbClr val="1240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V="1">
            <a:off x="10226984" y="239377"/>
            <a:ext cx="2699901" cy="1393271"/>
          </a:xfrm>
          <a:prstGeom prst="line">
            <a:avLst/>
          </a:prstGeom>
          <a:ln>
            <a:solidFill>
              <a:srgbClr val="1240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V="1">
            <a:off x="10623987" y="-246268"/>
            <a:ext cx="2699901" cy="1393271"/>
          </a:xfrm>
          <a:prstGeom prst="line">
            <a:avLst/>
          </a:prstGeom>
          <a:ln w="3175">
            <a:gradFill>
              <a:gsLst>
                <a:gs pos="0">
                  <a:srgbClr val="FCF873">
                    <a:alpha val="50000"/>
                  </a:srgbClr>
                </a:gs>
                <a:gs pos="100000">
                  <a:srgbClr val="DCAA1F">
                    <a:alpha val="5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>
            <p:custDataLst>
              <p:tags r:id="rId10"/>
            </p:custDataLst>
          </p:nvPr>
        </p:nvGrpSpPr>
        <p:grpSpPr>
          <a:xfrm>
            <a:off x="6854649" y="4584777"/>
            <a:ext cx="624189" cy="736484"/>
            <a:chOff x="6854649" y="4584777"/>
            <a:chExt cx="624189" cy="736484"/>
          </a:xfrm>
        </p:grpSpPr>
        <p:sp>
          <p:nvSpPr>
            <p:cNvPr id="45" name="任意多边形 44"/>
            <p:cNvSpPr/>
            <p:nvPr>
              <p:custDataLst>
                <p:tags r:id="rId11"/>
              </p:custDataLst>
            </p:nvPr>
          </p:nvSpPr>
          <p:spPr>
            <a:xfrm>
              <a:off x="6854649" y="4584777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46" name="矩形 45"/>
            <p:cNvSpPr/>
            <p:nvPr>
              <p:custDataLst>
                <p:tags r:id="rId12"/>
              </p:custDataLst>
            </p:nvPr>
          </p:nvSpPr>
          <p:spPr>
            <a:xfrm>
              <a:off x="6885470" y="4720093"/>
              <a:ext cx="560070" cy="5016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5" b="1" dirty="0" smtClean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04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grpSp>
        <p:nvGrpSpPr>
          <p:cNvPr id="8" name="组合 7"/>
          <p:cNvGrpSpPr/>
          <p:nvPr>
            <p:custDataLst>
              <p:tags r:id="rId13"/>
            </p:custDataLst>
          </p:nvPr>
        </p:nvGrpSpPr>
        <p:grpSpPr>
          <a:xfrm>
            <a:off x="3592885" y="2206761"/>
            <a:ext cx="2671445" cy="763373"/>
            <a:chOff x="3592885" y="2206761"/>
            <a:chExt cx="2671445" cy="763373"/>
          </a:xfrm>
        </p:grpSpPr>
        <p:sp>
          <p:nvSpPr>
            <p:cNvPr id="47" name="TextBox 6"/>
            <p:cNvSpPr txBox="1"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592885" y="2206761"/>
              <a:ext cx="2388509" cy="501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marL="0" lvl="1"/>
              <a:r>
                <a:rPr lang="zh-CN" altLang="en-US" sz="2665" dirty="0">
                  <a:solidFill>
                    <a:srgbClr val="124062"/>
                  </a:solidFill>
                  <a:latin typeface="微软雅黑" panose="020B0503020204020204" charset="-122"/>
                  <a:ea typeface="微软雅黑" panose="020B0503020204020204" charset="-122"/>
                </a:rPr>
                <a:t>市场</a:t>
              </a:r>
              <a:r>
                <a:rPr lang="zh-CN" altLang="en-US" sz="2665" dirty="0">
                  <a:solidFill>
                    <a:srgbClr val="124062"/>
                  </a:solidFill>
                  <a:latin typeface="微软雅黑" panose="020B0503020204020204" charset="-122"/>
                  <a:ea typeface="微软雅黑" panose="020B0503020204020204" charset="-122"/>
                </a:rPr>
                <a:t>变革</a:t>
              </a:r>
              <a:endParaRPr lang="zh-CN" altLang="en-US" sz="2665" dirty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8" name="TextBox 7"/>
            <p:cNvSpPr txBox="1"/>
            <p:nvPr>
              <p:custDataLst>
                <p:tags r:id="rId15"/>
              </p:custDataLst>
            </p:nvPr>
          </p:nvSpPr>
          <p:spPr>
            <a:xfrm>
              <a:off x="3592885" y="2663429"/>
              <a:ext cx="2671445" cy="3067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 algn="l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流量重构，AI正在重塑商业入口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9" name="组合 8"/>
          <p:cNvGrpSpPr/>
          <p:nvPr>
            <p:custDataLst>
              <p:tags r:id="rId16"/>
            </p:custDataLst>
          </p:nvPr>
        </p:nvGrpSpPr>
        <p:grpSpPr>
          <a:xfrm>
            <a:off x="3592885" y="3777150"/>
            <a:ext cx="2790190" cy="775978"/>
            <a:chOff x="3592885" y="3777150"/>
            <a:chExt cx="2790190" cy="775978"/>
          </a:xfrm>
        </p:grpSpPr>
        <p:sp>
          <p:nvSpPr>
            <p:cNvPr id="49" name="TextBox 6"/>
            <p:cNvSpPr txBox="1"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3592885" y="3777150"/>
              <a:ext cx="2790190" cy="501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marL="0" lvl="1"/>
              <a:r>
                <a:rPr lang="zh-CN" altLang="en-US" sz="2665" dirty="0">
                  <a:solidFill>
                    <a:srgbClr val="124062"/>
                  </a:solidFill>
                  <a:latin typeface="微软雅黑" panose="020B0503020204020204" charset="-122"/>
                  <a:ea typeface="微软雅黑" panose="020B0503020204020204" charset="-122"/>
                </a:rPr>
                <a:t>业务介绍</a:t>
              </a:r>
              <a:endParaRPr lang="zh-CN" altLang="en-US" sz="2665" dirty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" name="TextBox 8"/>
            <p:cNvSpPr txBox="1"/>
            <p:nvPr>
              <p:custDataLst>
                <p:tags r:id="rId18"/>
              </p:custDataLst>
            </p:nvPr>
          </p:nvSpPr>
          <p:spPr>
            <a:xfrm>
              <a:off x="3592885" y="4246423"/>
              <a:ext cx="2138045" cy="3067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 algn="l"/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AI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如何为企业提升高转化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1" name="组合 10"/>
          <p:cNvGrpSpPr/>
          <p:nvPr>
            <p:custDataLst>
              <p:tags r:id="rId19"/>
            </p:custDataLst>
          </p:nvPr>
        </p:nvGrpSpPr>
        <p:grpSpPr>
          <a:xfrm>
            <a:off x="7935319" y="3001983"/>
            <a:ext cx="2388509" cy="744174"/>
            <a:chOff x="7935319" y="3001983"/>
            <a:chExt cx="2388509" cy="744174"/>
          </a:xfrm>
        </p:grpSpPr>
        <p:sp>
          <p:nvSpPr>
            <p:cNvPr id="53" name="TextBox 40"/>
            <p:cNvSpPr txBox="1"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7935319" y="3001983"/>
              <a:ext cx="2388509" cy="501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marL="0" lvl="1"/>
              <a:r>
                <a:rPr lang="zh-CN" altLang="en-US" sz="2665" dirty="0">
                  <a:solidFill>
                    <a:srgbClr val="124062"/>
                  </a:solidFill>
                  <a:latin typeface="微软雅黑" panose="020B0503020204020204" charset="-122"/>
                  <a:ea typeface="微软雅黑" panose="020B0503020204020204" charset="-122"/>
                  <a:sym typeface="+mn-lt"/>
                </a:rPr>
                <a:t>核心优势</a:t>
              </a:r>
              <a:endParaRPr lang="zh-CN" altLang="en-US" sz="2665" dirty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" name="TextBox 41"/>
            <p:cNvSpPr txBox="1"/>
            <p:nvPr>
              <p:custDataLst>
                <p:tags r:id="rId21"/>
              </p:custDataLst>
            </p:nvPr>
          </p:nvSpPr>
          <p:spPr>
            <a:xfrm>
              <a:off x="7935319" y="3439452"/>
              <a:ext cx="1249680" cy="3067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 algn="l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为什么选择？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12" name="组合 11"/>
          <p:cNvGrpSpPr/>
          <p:nvPr>
            <p:custDataLst>
              <p:tags r:id="rId22"/>
            </p:custDataLst>
          </p:nvPr>
        </p:nvGrpSpPr>
        <p:grpSpPr>
          <a:xfrm>
            <a:off x="7935319" y="4618507"/>
            <a:ext cx="2388509" cy="755610"/>
            <a:chOff x="7935319" y="4618507"/>
            <a:chExt cx="2388509" cy="755610"/>
          </a:xfrm>
        </p:grpSpPr>
        <p:sp>
          <p:nvSpPr>
            <p:cNvPr id="55" name="TextBox 6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7935319" y="4618507"/>
              <a:ext cx="2388509" cy="501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r>
                <a:rPr lang="zh-CN" altLang="en-US" sz="2665" dirty="0">
                  <a:solidFill>
                    <a:srgbClr val="124062"/>
                  </a:solidFill>
                  <a:latin typeface="微软雅黑" panose="020B0503020204020204" charset="-122"/>
                  <a:ea typeface="微软雅黑" panose="020B0503020204020204" charset="-122"/>
                </a:rPr>
                <a:t>方案</a:t>
              </a:r>
              <a:r>
                <a:rPr lang="zh-CN" altLang="en-US" sz="2665" dirty="0">
                  <a:solidFill>
                    <a:srgbClr val="124062"/>
                  </a:solidFill>
                  <a:latin typeface="微软雅黑" panose="020B0503020204020204" charset="-122"/>
                  <a:ea typeface="微软雅黑" panose="020B0503020204020204" charset="-122"/>
                </a:rPr>
                <a:t>推荐</a:t>
              </a:r>
              <a:endParaRPr lang="zh-CN" altLang="en-US" sz="2665" dirty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6" name="TextBox 10"/>
            <p:cNvSpPr txBox="1"/>
            <p:nvPr>
              <p:custDataLst>
                <p:tags r:id="rId24"/>
              </p:custDataLst>
            </p:nvPr>
          </p:nvSpPr>
          <p:spPr>
            <a:xfrm>
              <a:off x="7935319" y="5067412"/>
              <a:ext cx="2138680" cy="3067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 algn="l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选择更适合您的增长引擎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0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0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0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sp>
        <p:nvSpPr>
          <p:cNvPr id="31" name="KSO_Shape"/>
          <p:cNvSpPr/>
          <p:nvPr/>
        </p:nvSpPr>
        <p:spPr bwMode="auto">
          <a:xfrm>
            <a:off x="5498299" y="1600968"/>
            <a:ext cx="1195402" cy="820840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rgbClr val="124062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anose="020B0503020204020204" charset="-122"/>
            </a:endParaRPr>
          </a:p>
        </p:txBody>
      </p:sp>
      <p:sp>
        <p:nvSpPr>
          <p:cNvPr id="32" name="TextBox 1"/>
          <p:cNvSpPr txBox="1"/>
          <p:nvPr/>
        </p:nvSpPr>
        <p:spPr>
          <a:xfrm>
            <a:off x="4480579" y="3919153"/>
            <a:ext cx="32308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ctr"/>
            <a:r>
              <a:rPr lang="zh-CN" altLang="en-US" sz="6000" b="1" dirty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</a:rPr>
              <a:t>市场变革</a:t>
            </a:r>
            <a:endParaRPr lang="zh-CN" altLang="en-US" sz="6000" b="1" dirty="0">
              <a:solidFill>
                <a:srgbClr val="12406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498299" y="2485311"/>
            <a:ext cx="2078122" cy="1286825"/>
            <a:chOff x="5498299" y="2485311"/>
            <a:chExt cx="2078122" cy="1286825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5904868" y="2485311"/>
              <a:ext cx="1671553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5498299" y="2909539"/>
              <a:ext cx="1671553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177376" y="0"/>
            <a:ext cx="1917343" cy="1163268"/>
            <a:chOff x="5177376" y="0"/>
            <a:chExt cx="1917343" cy="1163268"/>
          </a:xfrm>
        </p:grpSpPr>
        <p:cxnSp>
          <p:nvCxnSpPr>
            <p:cNvPr id="53" name="直接连接符 52"/>
            <p:cNvCxnSpPr/>
            <p:nvPr/>
          </p:nvCxnSpPr>
          <p:spPr>
            <a:xfrm flipV="1">
              <a:off x="5177376" y="300671"/>
              <a:ext cx="1671552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5423167" y="0"/>
              <a:ext cx="1671552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25502" y="372957"/>
            <a:ext cx="8489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2026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38404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Kartika" panose="02020503030404060203" pitchFamily="18" charset="0"/>
                <a:sym typeface="+mn-lt"/>
              </a:rPr>
              <a:t>传统推广方式</a:t>
            </a:r>
            <a:endParaRPr lang="zh-CN" altLang="en-US" sz="4800" b="1" dirty="0" smtClean="0">
              <a:solidFill>
                <a:srgbClr val="124062"/>
              </a:solidFill>
              <a:latin typeface="微软雅黑" panose="020B0503020204020204" charset="-122"/>
              <a:ea typeface="微软雅黑" panose="020B0503020204020204" charset="-122"/>
              <a:cs typeface="Kartika" panose="02020503030404060203" pitchFamily="18" charset="0"/>
              <a:sym typeface="+mn-lt"/>
            </a:endParaRPr>
          </a:p>
        </p:txBody>
      </p:sp>
      <p:sp>
        <p:nvSpPr>
          <p:cNvPr id="11" name="Rounded Rectangle 6"/>
          <p:cNvSpPr/>
          <p:nvPr>
            <p:custDataLst>
              <p:tags r:id="rId1"/>
            </p:custDataLst>
          </p:nvPr>
        </p:nvSpPr>
        <p:spPr>
          <a:xfrm>
            <a:off x="6123042" y="3836260"/>
            <a:ext cx="1553972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2" name="Rounded Rectangle 7"/>
          <p:cNvSpPr/>
          <p:nvPr>
            <p:custDataLst>
              <p:tags r:id="rId2"/>
            </p:custDataLst>
          </p:nvPr>
        </p:nvSpPr>
        <p:spPr>
          <a:xfrm rot="5400000">
            <a:off x="6656150" y="4368985"/>
            <a:ext cx="1553587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grpSp>
        <p:nvGrpSpPr>
          <p:cNvPr id="13" name="组合 12"/>
          <p:cNvGrpSpPr/>
          <p:nvPr>
            <p:custDataLst>
              <p:tags r:id="rId3"/>
            </p:custDataLst>
          </p:nvPr>
        </p:nvGrpSpPr>
        <p:grpSpPr>
          <a:xfrm>
            <a:off x="5102788" y="3889073"/>
            <a:ext cx="2912458" cy="1270706"/>
            <a:chOff x="5164571" y="3319150"/>
            <a:chExt cx="2912458" cy="1270706"/>
          </a:xfrm>
        </p:grpSpPr>
        <p:sp>
          <p:nvSpPr>
            <p:cNvPr id="14" name="Rounded Rectangle 8"/>
            <p:cNvSpPr/>
            <p:nvPr>
              <p:custDataLst>
                <p:tags r:id="rId4"/>
              </p:custDataLst>
            </p:nvPr>
          </p:nvSpPr>
          <p:spPr>
            <a:xfrm rot="8183085">
              <a:off x="5164571" y="4101718"/>
              <a:ext cx="2912458" cy="488138"/>
            </a:xfrm>
            <a:prstGeom prst="roundRect">
              <a:avLst>
                <a:gd name="adj" fmla="val 50000"/>
              </a:avLst>
            </a:prstGeom>
            <a:solidFill>
              <a:srgbClr val="12406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en-US" sz="1200">
                <a:solidFill>
                  <a:schemeClr val="bg1"/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15" name="Oval 9"/>
            <p:cNvSpPr/>
            <p:nvPr>
              <p:custDataLst>
                <p:tags r:id="rId5"/>
              </p:custDataLst>
            </p:nvPr>
          </p:nvSpPr>
          <p:spPr>
            <a:xfrm>
              <a:off x="7298703" y="3319150"/>
              <a:ext cx="392048" cy="39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Bebas" pitchFamily="2" charset="0"/>
                  <a:ea typeface="微软雅黑" panose="020B0503020204020204" charset="-122"/>
                  <a:sym typeface="Bebas" pitchFamily="2" charset="0"/>
                </a:rPr>
                <a:t>A</a:t>
              </a:r>
              <a:endPara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endParaRPr>
            </a:p>
          </p:txBody>
        </p:sp>
      </p:grpSp>
      <p:sp>
        <p:nvSpPr>
          <p:cNvPr id="16" name="Rounded Rectangle 18"/>
          <p:cNvSpPr/>
          <p:nvPr>
            <p:custDataLst>
              <p:tags r:id="rId6"/>
            </p:custDataLst>
          </p:nvPr>
        </p:nvSpPr>
        <p:spPr>
          <a:xfrm>
            <a:off x="7875727" y="3231827"/>
            <a:ext cx="1553972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7" name="Rounded Rectangle 19"/>
          <p:cNvSpPr/>
          <p:nvPr>
            <p:custDataLst>
              <p:tags r:id="rId7"/>
            </p:custDataLst>
          </p:nvPr>
        </p:nvSpPr>
        <p:spPr>
          <a:xfrm rot="5400000">
            <a:off x="8408836" y="3764552"/>
            <a:ext cx="1553587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grpSp>
        <p:nvGrpSpPr>
          <p:cNvPr id="18" name="组合 17"/>
          <p:cNvGrpSpPr/>
          <p:nvPr>
            <p:custDataLst>
              <p:tags r:id="rId8"/>
            </p:custDataLst>
          </p:nvPr>
        </p:nvGrpSpPr>
        <p:grpSpPr>
          <a:xfrm>
            <a:off x="6855473" y="3284640"/>
            <a:ext cx="2912458" cy="1270707"/>
            <a:chOff x="6917256" y="2714717"/>
            <a:chExt cx="2912458" cy="1270707"/>
          </a:xfrm>
        </p:grpSpPr>
        <p:sp>
          <p:nvSpPr>
            <p:cNvPr id="19" name="Rounded Rectangle 20"/>
            <p:cNvSpPr/>
            <p:nvPr>
              <p:custDataLst>
                <p:tags r:id="rId9"/>
              </p:custDataLst>
            </p:nvPr>
          </p:nvSpPr>
          <p:spPr>
            <a:xfrm rot="8183085">
              <a:off x="6917256" y="3497286"/>
              <a:ext cx="2912458" cy="488138"/>
            </a:xfrm>
            <a:prstGeom prst="roundRect">
              <a:avLst>
                <a:gd name="adj" fmla="val 50000"/>
              </a:avLst>
            </a:prstGeom>
            <a:solidFill>
              <a:srgbClr val="12406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en-US" sz="1200">
                <a:solidFill>
                  <a:schemeClr val="bg1"/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20" name="Oval 21"/>
            <p:cNvSpPr/>
            <p:nvPr>
              <p:custDataLst>
                <p:tags r:id="rId10"/>
              </p:custDataLst>
            </p:nvPr>
          </p:nvSpPr>
          <p:spPr>
            <a:xfrm>
              <a:off x="9051388" y="2714717"/>
              <a:ext cx="392048" cy="39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Bebas" pitchFamily="2" charset="0"/>
                  <a:ea typeface="微软雅黑" panose="020B0503020204020204" charset="-122"/>
                  <a:sym typeface="Bebas" pitchFamily="2" charset="0"/>
                </a:rPr>
                <a:t>B</a:t>
              </a:r>
              <a:endPara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endParaRPr>
            </a:p>
          </p:txBody>
        </p:sp>
      </p:grpSp>
      <p:sp>
        <p:nvSpPr>
          <p:cNvPr id="21" name="Rounded Rectangle 26"/>
          <p:cNvSpPr/>
          <p:nvPr>
            <p:custDataLst>
              <p:tags r:id="rId11"/>
            </p:custDataLst>
          </p:nvPr>
        </p:nvSpPr>
        <p:spPr>
          <a:xfrm>
            <a:off x="9628412" y="2627395"/>
            <a:ext cx="1553972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22" name="Rounded Rectangle 27"/>
          <p:cNvSpPr/>
          <p:nvPr>
            <p:custDataLst>
              <p:tags r:id="rId12"/>
            </p:custDataLst>
          </p:nvPr>
        </p:nvSpPr>
        <p:spPr>
          <a:xfrm rot="5400000">
            <a:off x="10161521" y="3160120"/>
            <a:ext cx="1553587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grpSp>
        <p:nvGrpSpPr>
          <p:cNvPr id="25" name="组合 24"/>
          <p:cNvGrpSpPr/>
          <p:nvPr>
            <p:custDataLst>
              <p:tags r:id="rId13"/>
            </p:custDataLst>
          </p:nvPr>
        </p:nvGrpSpPr>
        <p:grpSpPr>
          <a:xfrm>
            <a:off x="8608159" y="2680208"/>
            <a:ext cx="2912458" cy="1270706"/>
            <a:chOff x="8669942" y="2110285"/>
            <a:chExt cx="2912458" cy="1270706"/>
          </a:xfrm>
        </p:grpSpPr>
        <p:sp>
          <p:nvSpPr>
            <p:cNvPr id="26" name="Rounded Rectangle 28"/>
            <p:cNvSpPr/>
            <p:nvPr>
              <p:custDataLst>
                <p:tags r:id="rId14"/>
              </p:custDataLst>
            </p:nvPr>
          </p:nvSpPr>
          <p:spPr>
            <a:xfrm rot="8183085">
              <a:off x="8669942" y="2892853"/>
              <a:ext cx="2912458" cy="488138"/>
            </a:xfrm>
            <a:prstGeom prst="roundRect">
              <a:avLst>
                <a:gd name="adj" fmla="val 50000"/>
              </a:avLst>
            </a:prstGeom>
            <a:solidFill>
              <a:srgbClr val="12406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en-US" sz="1200">
                <a:solidFill>
                  <a:schemeClr val="bg1"/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30" name="Oval 29"/>
            <p:cNvSpPr/>
            <p:nvPr>
              <p:custDataLst>
                <p:tags r:id="rId15"/>
              </p:custDataLst>
            </p:nvPr>
          </p:nvSpPr>
          <p:spPr>
            <a:xfrm>
              <a:off x="10804074" y="2110285"/>
              <a:ext cx="392048" cy="39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Bebas" pitchFamily="2" charset="0"/>
                  <a:ea typeface="微软雅黑" panose="020B0503020204020204" charset="-122"/>
                  <a:sym typeface="Bebas" pitchFamily="2" charset="0"/>
                </a:rPr>
                <a:t>C</a:t>
              </a:r>
              <a:endPara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endParaRPr>
            </a:p>
          </p:txBody>
        </p:sp>
      </p:grpSp>
      <p:sp>
        <p:nvSpPr>
          <p:cNvPr id="31" name="TextBox 32"/>
          <p:cNvSpPr txBox="1"/>
          <p:nvPr>
            <p:custDataLst>
              <p:tags r:id="rId16"/>
            </p:custDataLst>
          </p:nvPr>
        </p:nvSpPr>
        <p:spPr>
          <a:xfrm rot="18958774">
            <a:off x="5845420" y="4809224"/>
            <a:ext cx="130429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Bebas" pitchFamily="2" charset="0"/>
                <a:ea typeface="微软雅黑" panose="020B0503020204020204" charset="-122"/>
                <a:cs typeface="Open Sans" panose="020B0606030504020204" pitchFamily="34" charset="0"/>
                <a:sym typeface="Bebas" pitchFamily="2" charset="0"/>
              </a:rPr>
              <a:t>百度</a:t>
            </a:r>
            <a:r>
              <a:rPr lang="zh-CN" altLang="en-US" sz="1400">
                <a:solidFill>
                  <a:schemeClr val="bg1"/>
                </a:solidFill>
                <a:latin typeface="Bebas" pitchFamily="2" charset="0"/>
                <a:ea typeface="微软雅黑" panose="020B0503020204020204" charset="-122"/>
                <a:cs typeface="Open Sans" panose="020B0606030504020204" pitchFamily="34" charset="0"/>
                <a:sym typeface="Bebas" pitchFamily="2" charset="0"/>
              </a:rPr>
              <a:t>“0点击</a:t>
            </a:r>
            <a:r>
              <a:rPr lang="en-US" altLang="zh-CN" sz="1400">
                <a:solidFill>
                  <a:schemeClr val="bg1"/>
                </a:solidFill>
                <a:latin typeface="Bebas" pitchFamily="2" charset="0"/>
                <a:ea typeface="微软雅黑" panose="020B0503020204020204" charset="-122"/>
                <a:cs typeface="Open Sans" panose="020B0606030504020204" pitchFamily="34" charset="0"/>
                <a:sym typeface="Bebas" pitchFamily="2" charset="0"/>
              </a:rPr>
              <a:t>”</a:t>
            </a:r>
            <a:endParaRPr lang="en-US" altLang="zh-CN" sz="1400">
              <a:solidFill>
                <a:schemeClr val="bg1"/>
              </a:solidFill>
              <a:latin typeface="Bebas" pitchFamily="2" charset="0"/>
              <a:ea typeface="微软雅黑" panose="020B0503020204020204" charset="-122"/>
              <a:cs typeface="Open Sans" panose="020B0606030504020204" pitchFamily="34" charset="0"/>
              <a:sym typeface="Bebas" pitchFamily="2" charset="0"/>
            </a:endParaRPr>
          </a:p>
        </p:txBody>
      </p:sp>
      <p:sp>
        <p:nvSpPr>
          <p:cNvPr id="32" name="TextBox 33"/>
          <p:cNvSpPr txBox="1"/>
          <p:nvPr>
            <p:custDataLst>
              <p:tags r:id="rId17"/>
            </p:custDataLst>
          </p:nvPr>
        </p:nvSpPr>
        <p:spPr>
          <a:xfrm rot="18958774">
            <a:off x="7337223" y="4238058"/>
            <a:ext cx="17830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Bebas" pitchFamily="2" charset="0"/>
              </a:rPr>
              <a:t>短视频市场内卷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Bebas" pitchFamily="2" charset="0"/>
              </a:rPr>
              <a:t>严重</a:t>
            </a:r>
            <a:endParaRPr lang="zh-CN" altLang="en-US" sz="1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Bebas" pitchFamily="2" charset="0"/>
            </a:endParaRPr>
          </a:p>
        </p:txBody>
      </p:sp>
      <p:sp>
        <p:nvSpPr>
          <p:cNvPr id="33" name="TextBox 34"/>
          <p:cNvSpPr txBox="1"/>
          <p:nvPr>
            <p:custDataLst>
              <p:tags r:id="rId18"/>
            </p:custDataLst>
          </p:nvPr>
        </p:nvSpPr>
        <p:spPr>
          <a:xfrm rot="18958774">
            <a:off x="8958508" y="3687927"/>
            <a:ext cx="196024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AI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过滤品牌致竞品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截留</a:t>
            </a:r>
            <a:endParaRPr lang="zh-CN" altLang="en-US" sz="1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Bebas" pitchFamily="2" charset="0"/>
            </a:endParaRPr>
          </a:p>
        </p:txBody>
      </p:sp>
      <p:sp>
        <p:nvSpPr>
          <p:cNvPr id="34" name="Oval 36"/>
          <p:cNvSpPr/>
          <p:nvPr/>
        </p:nvSpPr>
        <p:spPr>
          <a:xfrm>
            <a:off x="1229959" y="3799430"/>
            <a:ext cx="392048" cy="39204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762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>
                <a:solidFill>
                  <a:srgbClr val="FEFABC"/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rPr>
              <a:t>A</a:t>
            </a:r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35" name="Oval 37"/>
          <p:cNvSpPr/>
          <p:nvPr/>
        </p:nvSpPr>
        <p:spPr>
          <a:xfrm>
            <a:off x="1229959" y="4650622"/>
            <a:ext cx="392048" cy="39204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762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>
                <a:solidFill>
                  <a:srgbClr val="FEFABC"/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rPr>
              <a:t>B</a:t>
            </a:r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36" name="Oval 38"/>
          <p:cNvSpPr/>
          <p:nvPr/>
        </p:nvSpPr>
        <p:spPr>
          <a:xfrm>
            <a:off x="1229959" y="5501813"/>
            <a:ext cx="392048" cy="39204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762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>
                <a:solidFill>
                  <a:srgbClr val="FEFABC"/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rPr>
              <a:t>C</a:t>
            </a:r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37" name="Text Placeholder 5"/>
          <p:cNvSpPr txBox="1"/>
          <p:nvPr/>
        </p:nvSpPr>
        <p:spPr>
          <a:xfrm>
            <a:off x="834666" y="2363372"/>
            <a:ext cx="4583993" cy="1214120"/>
          </a:xfrm>
          <a:prstGeom prst="rect">
            <a:avLst/>
          </a:prstGeom>
        </p:spPr>
        <p:txBody>
          <a:bodyPr tIns="9144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ts val="16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406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黄金窗口期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12406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2026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406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年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12406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5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406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月至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12406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8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406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月：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24062"/>
                </a:solidFill>
                <a:effectLst/>
                <a:uLnTx/>
                <a:uFillTx/>
                <a:latin typeface="Bebas" pitchFamily="2" charset="0"/>
                <a:ea typeface="微软雅黑" panose="020B0503020204020204" charset="-122"/>
                <a:sym typeface="Bebas" pitchFamily="2" charset="0"/>
              </a:rPr>
              <a:t> 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124062"/>
              </a:solidFill>
              <a:effectLst/>
              <a:uLnTx/>
              <a:uFillTx/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  <a:p>
            <a:pPr lvl="0" algn="just">
              <a:lnSpc>
                <a:spcPts val="1600"/>
              </a:lnSpc>
              <a:spcBef>
                <a:spcPts val="1000"/>
              </a:spcBef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charset="-122"/>
              </a:rPr>
              <a:t>99%的企业尚未完成AI流量布局，现在是抢占未来决策入口的关键机遇期，早卡位早获益。而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固定思维只会流失客户！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0" algn="just">
              <a:lnSpc>
                <a:spcPts val="1600"/>
              </a:lnSpc>
              <a:spcBef>
                <a:spcPts val="1000"/>
              </a:spcBef>
            </a:pPr>
            <a:endParaRPr kumimoji="0" lang="zh-CN" altLang="en-US" sz="1100" b="0" i="0" u="none" strike="noStrike" kern="1200" cap="none" spc="0" normalizeH="0" baseline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Bebas" pitchFamily="2" charset="0"/>
            </a:endParaRPr>
          </a:p>
        </p:txBody>
      </p:sp>
      <p:sp>
        <p:nvSpPr>
          <p:cNvPr id="38" name="TextBox 18"/>
          <p:cNvSpPr txBox="1"/>
          <p:nvPr/>
        </p:nvSpPr>
        <p:spPr>
          <a:xfrm>
            <a:off x="1750461" y="3716391"/>
            <a:ext cx="2962340" cy="744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AI摘要“截流”：超36%搜索用户满足于即时答案，企业官网访问量直接损失40%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ts val="1700"/>
              </a:lnSpc>
            </a:pPr>
            <a:endParaRPr lang="zh-CN" altLang="en-US" sz="10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charset="-122"/>
              <a:cs typeface="Lato Light"/>
              <a:sym typeface="Bebas" pitchFamily="2" charset="0"/>
            </a:endParaRPr>
          </a:p>
        </p:txBody>
      </p:sp>
      <p:sp>
        <p:nvSpPr>
          <p:cNvPr id="39" name="TextBox 18"/>
          <p:cNvSpPr txBox="1"/>
          <p:nvPr/>
        </p:nvSpPr>
        <p:spPr>
          <a:xfrm>
            <a:off x="1750461" y="4585131"/>
            <a:ext cx="2962340" cy="527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ts val="1700"/>
              </a:lnSpc>
              <a:buClrTx/>
              <a:buSzTx/>
              <a:buFontTx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抖音视频的单条创作成本持续暴涨，超过85%的视频最终播放量难以突破1000大关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Bebas" pitchFamily="2" charset="0"/>
            </a:endParaRPr>
          </a:p>
        </p:txBody>
      </p:sp>
      <p:sp>
        <p:nvSpPr>
          <p:cNvPr id="40" name="TextBox 18"/>
          <p:cNvSpPr txBox="1"/>
          <p:nvPr/>
        </p:nvSpPr>
        <p:spPr>
          <a:xfrm>
            <a:off x="1750461" y="5436322"/>
            <a:ext cx="2962340" cy="963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ts val="1700"/>
              </a:lnSpc>
              <a:buClrTx/>
              <a:buSzTx/>
              <a:buFontTx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在AI主导的新流量时代，我们的品牌正面临“无声的封杀”：用户主动搜索，AI却将我们从答案中彻底抹去，直接将流量和客户拱手让给竞品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6" grpId="0" animBg="1"/>
      <p:bldP spid="17" grpId="0" animBg="1"/>
      <p:bldP spid="21" grpId="0" animBg="1"/>
      <p:bldP spid="22" grpId="0" animBg="1"/>
      <p:bldP spid="31" grpId="0"/>
      <p:bldP spid="32" grpId="0"/>
      <p:bldP spid="33" grpId="0"/>
      <p:bldP spid="34" grpId="0" bldLvl="0" animBg="1"/>
      <p:bldP spid="35" grpId="0" bldLvl="0" animBg="1"/>
      <p:bldP spid="36" grpId="0" bldLvl="0" animBg="1"/>
      <p:bldP spid="37" grpId="0"/>
      <p:bldP spid="38" grpId="0"/>
      <p:bldP spid="39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25502" y="372957"/>
            <a:ext cx="8489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2026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50596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Kartika" panose="02020503030404060203" pitchFamily="18" charset="0"/>
              </a:rPr>
              <a:t>传统获客四大</a:t>
            </a:r>
            <a:r>
              <a:rPr lang="zh-CN" altLang="en-US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Kartika" panose="02020503030404060203" pitchFamily="18" charset="0"/>
              </a:rPr>
              <a:t>痛点</a:t>
            </a:r>
            <a:endParaRPr lang="zh-CN" altLang="en-US" sz="4800" b="1" dirty="0" smtClean="0">
              <a:solidFill>
                <a:srgbClr val="124062"/>
              </a:solidFill>
              <a:latin typeface="微软雅黑" panose="020B0503020204020204" charset="-122"/>
              <a:ea typeface="微软雅黑" panose="020B0503020204020204" charset="-122"/>
              <a:cs typeface="Kartika" panose="02020503030404060203" pitchFamily="18" charset="0"/>
            </a:endParaRPr>
          </a:p>
        </p:txBody>
      </p:sp>
      <p:sp>
        <p:nvSpPr>
          <p:cNvPr id="11" name="Freeform 7"/>
          <p:cNvSpPr/>
          <p:nvPr>
            <p:custDataLst>
              <p:tags r:id="rId1"/>
            </p:custDataLst>
          </p:nvPr>
        </p:nvSpPr>
        <p:spPr bwMode="auto">
          <a:xfrm>
            <a:off x="5509510" y="1956526"/>
            <a:ext cx="1170173" cy="4480456"/>
          </a:xfrm>
          <a:custGeom>
            <a:avLst/>
            <a:gdLst>
              <a:gd name="T0" fmla="*/ 0 w 777"/>
              <a:gd name="T1" fmla="*/ 2974 h 2974"/>
              <a:gd name="T2" fmla="*/ 507 w 777"/>
              <a:gd name="T3" fmla="*/ 2467 h 2974"/>
              <a:gd name="T4" fmla="*/ 388 w 777"/>
              <a:gd name="T5" fmla="*/ 2138 h 2974"/>
              <a:gd name="T6" fmla="*/ 277 w 777"/>
              <a:gd name="T7" fmla="*/ 1818 h 2974"/>
              <a:gd name="T8" fmla="*/ 398 w 777"/>
              <a:gd name="T9" fmla="*/ 1488 h 2974"/>
              <a:gd name="T10" fmla="*/ 507 w 777"/>
              <a:gd name="T11" fmla="*/ 1171 h 2974"/>
              <a:gd name="T12" fmla="*/ 390 w 777"/>
              <a:gd name="T13" fmla="*/ 844 h 2974"/>
              <a:gd name="T14" fmla="*/ 267 w 777"/>
              <a:gd name="T15" fmla="*/ 511 h 2974"/>
              <a:gd name="T16" fmla="*/ 777 w 777"/>
              <a:gd name="T17" fmla="*/ 0 h 29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77" h="2974">
                <a:moveTo>
                  <a:pt x="0" y="2974"/>
                </a:moveTo>
                <a:cubicBezTo>
                  <a:pt x="280" y="2974"/>
                  <a:pt x="507" y="2747"/>
                  <a:pt x="507" y="2467"/>
                </a:cubicBezTo>
                <a:cubicBezTo>
                  <a:pt x="507" y="2342"/>
                  <a:pt x="459" y="2227"/>
                  <a:pt x="388" y="2138"/>
                </a:cubicBezTo>
                <a:cubicBezTo>
                  <a:pt x="317" y="2049"/>
                  <a:pt x="277" y="1939"/>
                  <a:pt x="277" y="1818"/>
                </a:cubicBezTo>
                <a:cubicBezTo>
                  <a:pt x="277" y="1692"/>
                  <a:pt x="326" y="1577"/>
                  <a:pt x="398" y="1488"/>
                </a:cubicBezTo>
                <a:cubicBezTo>
                  <a:pt x="469" y="1400"/>
                  <a:pt x="507" y="1290"/>
                  <a:pt x="507" y="1171"/>
                </a:cubicBezTo>
                <a:cubicBezTo>
                  <a:pt x="507" y="1047"/>
                  <a:pt x="465" y="933"/>
                  <a:pt x="390" y="844"/>
                </a:cubicBezTo>
                <a:cubicBezTo>
                  <a:pt x="315" y="754"/>
                  <a:pt x="267" y="638"/>
                  <a:pt x="267" y="511"/>
                </a:cubicBezTo>
                <a:cubicBezTo>
                  <a:pt x="267" y="229"/>
                  <a:pt x="496" y="0"/>
                  <a:pt x="777" y="0"/>
                </a:cubicBezTo>
              </a:path>
            </a:pathLst>
          </a:cu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2" name="Oval 1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851315" y="2429697"/>
            <a:ext cx="163888" cy="164526"/>
          </a:xfrm>
          <a:prstGeom prst="ellipse">
            <a:avLst/>
          </a:prstGeom>
          <a:solidFill>
            <a:srgbClr val="124062"/>
          </a:solidFill>
          <a:ln w="12700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3" name="Oval 1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218628" y="3651524"/>
            <a:ext cx="164526" cy="163888"/>
          </a:xfrm>
          <a:prstGeom prst="ellipse">
            <a:avLst/>
          </a:prstGeom>
          <a:solidFill>
            <a:srgbClr val="537285"/>
          </a:solidFill>
          <a:ln w="12700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4" name="Oval 1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842387" y="4573633"/>
            <a:ext cx="163888" cy="163888"/>
          </a:xfrm>
          <a:prstGeom prst="ellipse">
            <a:avLst/>
          </a:prstGeom>
          <a:solidFill>
            <a:srgbClr val="124062"/>
          </a:solidFill>
          <a:ln w="12700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5" name="Oval 1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173352" y="5864331"/>
            <a:ext cx="164526" cy="163888"/>
          </a:xfrm>
          <a:prstGeom prst="ellipse">
            <a:avLst/>
          </a:prstGeom>
          <a:solidFill>
            <a:srgbClr val="537285"/>
          </a:solidFill>
          <a:ln w="12700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6" name="Line 16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H="1">
            <a:off x="4822710" y="2512598"/>
            <a:ext cx="1028605" cy="0"/>
          </a:xfrm>
          <a:prstGeom prst="line">
            <a:avLst/>
          </a:pr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7" name="Line 17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H="1">
            <a:off x="6383154" y="3732511"/>
            <a:ext cx="1028605" cy="0"/>
          </a:xfrm>
          <a:prstGeom prst="line">
            <a:avLst/>
          </a:pr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oval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8" name="Line 18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H="1">
            <a:off x="4385888" y="4655896"/>
            <a:ext cx="1457775" cy="0"/>
          </a:xfrm>
          <a:prstGeom prst="line">
            <a:avLst/>
          </a:pr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9" name="Line 19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6335965" y="5947232"/>
            <a:ext cx="1027329" cy="0"/>
          </a:xfrm>
          <a:prstGeom prst="line">
            <a:avLst/>
          </a:pr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oval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20" name="TextBox 45"/>
          <p:cNvSpPr txBox="1"/>
          <p:nvPr>
            <p:custDataLst>
              <p:tags r:id="rId10"/>
            </p:custDataLst>
          </p:nvPr>
        </p:nvSpPr>
        <p:spPr>
          <a:xfrm>
            <a:off x="2186388" y="2368179"/>
            <a:ext cx="2466252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竞价点击 50-200 元 / 次，成本持续上涨，中小企业不堪重负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Bebas" pitchFamily="2" charset="0"/>
            </a:endParaRPr>
          </a:p>
        </p:txBody>
      </p:sp>
      <p:sp>
        <p:nvSpPr>
          <p:cNvPr id="21" name="TextBox 46"/>
          <p:cNvSpPr txBox="1"/>
          <p:nvPr>
            <p:custDataLst>
              <p:tags r:id="rId11"/>
            </p:custDataLst>
          </p:nvPr>
        </p:nvSpPr>
        <p:spPr>
          <a:xfrm>
            <a:off x="3047361" y="2029529"/>
            <a:ext cx="1605280" cy="64579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charset="-122"/>
                <a:cs typeface="华文黑体" pitchFamily="2" charset="-122"/>
                <a:sym typeface="Noto Sans SC" panose="020B0200000000000000" charset="-122"/>
              </a:rPr>
              <a:t>成本高、不可持续</a:t>
            </a:r>
            <a:endParaRPr lang="zh-CN" altLang="en-US" sz="1400" dirty="0">
              <a:solidFill>
                <a:srgbClr val="124062"/>
              </a:solidFill>
              <a:latin typeface="Bebas" pitchFamily="2" charset="0"/>
              <a:ea typeface="微软雅黑" panose="020B0503020204020204" charset="-122"/>
              <a:cs typeface="华文黑体" pitchFamily="2" charset="-122"/>
              <a:sym typeface="Bebas" pitchFamily="2" charset="0"/>
            </a:endParaRPr>
          </a:p>
          <a:p>
            <a:pPr algn="r">
              <a:lnSpc>
                <a:spcPct val="150000"/>
              </a:lnSpc>
            </a:pPr>
            <a:endParaRPr lang="zh-CN" altLang="en-US" sz="1400" dirty="0">
              <a:solidFill>
                <a:srgbClr val="124062"/>
              </a:solidFill>
              <a:latin typeface="Bebas" pitchFamily="2" charset="0"/>
              <a:ea typeface="微软雅黑" panose="020B050302020402020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22" name="TextBox 47"/>
          <p:cNvSpPr txBox="1"/>
          <p:nvPr>
            <p:custDataLst>
              <p:tags r:id="rId12"/>
            </p:custDataLst>
          </p:nvPr>
        </p:nvSpPr>
        <p:spPr>
          <a:xfrm>
            <a:off x="7598107" y="3584751"/>
            <a:ext cx="2466252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全国流量粗放混杂，有效咨询率不足 10%，大量预算浪费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Bebas" pitchFamily="2" charset="0"/>
            </a:endParaRPr>
          </a:p>
        </p:txBody>
      </p:sp>
      <p:sp>
        <p:nvSpPr>
          <p:cNvPr id="25" name="TextBox 48"/>
          <p:cNvSpPr txBox="1"/>
          <p:nvPr>
            <p:custDataLst>
              <p:tags r:id="rId13"/>
            </p:custDataLst>
          </p:nvPr>
        </p:nvSpPr>
        <p:spPr>
          <a:xfrm>
            <a:off x="7598107" y="3246101"/>
            <a:ext cx="1427480" cy="322580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华文黑体" pitchFamily="2" charset="-122"/>
                <a:sym typeface="Bebas" pitchFamily="2" charset="0"/>
              </a:rPr>
              <a:t>高投入，低</a:t>
            </a:r>
            <a:r>
              <a:rPr lang="zh-CN" altLang="en-US" sz="1400" dirty="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华文黑体" pitchFamily="2" charset="-122"/>
                <a:sym typeface="Bebas" pitchFamily="2" charset="0"/>
              </a:rPr>
              <a:t>回馈</a:t>
            </a:r>
            <a:endParaRPr lang="zh-CN" altLang="en-US" sz="1400" dirty="0">
              <a:solidFill>
                <a:srgbClr val="537285"/>
              </a:solidFill>
              <a:latin typeface="微软雅黑" panose="020B0503020204020204" charset="-122"/>
              <a:ea typeface="微软雅黑" panose="020B050302020402020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26" name="TextBox 49"/>
          <p:cNvSpPr txBox="1"/>
          <p:nvPr>
            <p:custDataLst>
              <p:tags r:id="rId14"/>
            </p:custDataLst>
          </p:nvPr>
        </p:nvSpPr>
        <p:spPr>
          <a:xfrm>
            <a:off x="1765459" y="4549736"/>
            <a:ext cx="2466252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Bebas" pitchFamily="2" charset="0"/>
              </a:rPr>
              <a:t>下沉市场、区县市场完全触达不到，三四线及以下市场空白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30" name="TextBox 50"/>
          <p:cNvSpPr txBox="1"/>
          <p:nvPr>
            <p:custDataLst>
              <p:tags r:id="rId15"/>
            </p:custDataLst>
          </p:nvPr>
        </p:nvSpPr>
        <p:spPr>
          <a:xfrm>
            <a:off x="2093667" y="4211086"/>
            <a:ext cx="2138045" cy="322580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charset="-122"/>
              </a:rPr>
              <a:t>AI渠道空白，品牌被屏蔽</a:t>
            </a:r>
            <a:endParaRPr lang="zh-CN" altLang="en-US" sz="1400" dirty="0">
              <a:solidFill>
                <a:srgbClr val="12406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Noto Sans SC" panose="020B0200000000000000" charset="-122"/>
            </a:endParaRPr>
          </a:p>
        </p:txBody>
      </p:sp>
      <p:sp>
        <p:nvSpPr>
          <p:cNvPr id="31" name="TextBox 51"/>
          <p:cNvSpPr txBox="1"/>
          <p:nvPr>
            <p:custDataLst>
              <p:tags r:id="rId16"/>
            </p:custDataLst>
          </p:nvPr>
        </p:nvSpPr>
        <p:spPr>
          <a:xfrm>
            <a:off x="7472072" y="5796152"/>
            <a:ext cx="2466252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用户转向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AI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问答找答案，90%品牌在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AI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中缺位，错失新流量入口。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Bebas" pitchFamily="2" charset="0"/>
            </a:endParaRPr>
          </a:p>
        </p:txBody>
      </p:sp>
      <p:sp>
        <p:nvSpPr>
          <p:cNvPr id="32" name="TextBox 52"/>
          <p:cNvSpPr txBox="1"/>
          <p:nvPr>
            <p:custDataLst>
              <p:tags r:id="rId17"/>
            </p:custDataLst>
          </p:nvPr>
        </p:nvSpPr>
        <p:spPr>
          <a:xfrm>
            <a:off x="7472072" y="5457502"/>
            <a:ext cx="1427480" cy="322580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dirty="0">
                <a:solidFill>
                  <a:srgbClr val="537285"/>
                </a:solidFill>
                <a:latin typeface="Bebas" pitchFamily="2" charset="0"/>
                <a:ea typeface="微软雅黑" panose="020B0503020204020204" charset="-122"/>
                <a:cs typeface="华文黑体" pitchFamily="2" charset="-122"/>
                <a:sym typeface="Bebas" pitchFamily="2" charset="0"/>
              </a:rPr>
              <a:t>进场晚，淘汰</a:t>
            </a:r>
            <a:r>
              <a:rPr lang="zh-CN" altLang="en-US" sz="1400" dirty="0">
                <a:solidFill>
                  <a:srgbClr val="537285"/>
                </a:solidFill>
                <a:latin typeface="Bebas" pitchFamily="2" charset="0"/>
                <a:ea typeface="微软雅黑" panose="020B0503020204020204" charset="-122"/>
                <a:cs typeface="华文黑体" pitchFamily="2" charset="-122"/>
                <a:sym typeface="Bebas" pitchFamily="2" charset="0"/>
              </a:rPr>
              <a:t>早</a:t>
            </a:r>
            <a:endParaRPr lang="zh-CN" altLang="en-US" sz="1400" dirty="0">
              <a:solidFill>
                <a:srgbClr val="537285"/>
              </a:solidFill>
              <a:latin typeface="Bebas" pitchFamily="2" charset="0"/>
              <a:ea typeface="微软雅黑" panose="020B050302020402020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33" name="椭圆 32"/>
          <p:cNvSpPr/>
          <p:nvPr>
            <p:custDataLst>
              <p:tags r:id="rId18"/>
            </p:custDataLst>
          </p:nvPr>
        </p:nvSpPr>
        <p:spPr>
          <a:xfrm>
            <a:off x="6095314" y="2133113"/>
            <a:ext cx="1186434" cy="118686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rPr>
              <a:t>流量贵</a:t>
            </a:r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34" name="椭圆 33"/>
          <p:cNvSpPr/>
          <p:nvPr>
            <p:custDataLst>
              <p:tags r:id="rId19"/>
            </p:custDataLst>
          </p:nvPr>
        </p:nvSpPr>
        <p:spPr>
          <a:xfrm>
            <a:off x="4917964" y="3126326"/>
            <a:ext cx="1186434" cy="118686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rPr>
              <a:t>精准差</a:t>
            </a:r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35" name="椭圆 34"/>
          <p:cNvSpPr/>
          <p:nvPr>
            <p:custDataLst>
              <p:tags r:id="rId20"/>
            </p:custDataLst>
          </p:nvPr>
        </p:nvSpPr>
        <p:spPr>
          <a:xfrm>
            <a:off x="6094596" y="4062146"/>
            <a:ext cx="1186434" cy="118686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rPr>
              <a:t>覆盖窄</a:t>
            </a:r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36" name="椭圆 35"/>
          <p:cNvSpPr/>
          <p:nvPr>
            <p:custDataLst>
              <p:tags r:id="rId21"/>
            </p:custDataLst>
          </p:nvPr>
        </p:nvSpPr>
        <p:spPr>
          <a:xfrm>
            <a:off x="4915775" y="5080228"/>
            <a:ext cx="1186434" cy="118686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1600">
                <a:solidFill>
                  <a:srgbClr val="FEFABC"/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rPr>
              <a:t>AI失语</a:t>
            </a:r>
            <a:endParaRPr lang="en-US" sz="160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decel="4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8919 -1.48148E-6 L -0.0306 -1.48148E-6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40000" decel="4000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16667E-7 -1.48148E-6 L -0.03073 -1.48148E-6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5" presetClass="path" presetSubtype="0" decel="4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073 -4.44444E-6 L -0.08906 -4.44444E-6 " pathEditMode="relative" rAng="0" ptsTypes="AA">
                                      <p:cBhvr>
                                        <p:cTn id="33" dur="10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35" presetClass="path" presetSubtype="0" accel="40000" decel="40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3073 -4.44444E-6 L -4.16667E-6 -4.44444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5" presetClass="path" presetSubtype="0" decel="4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8919 -1.48148E-6 L -0.0306 -1.48148E-6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5" presetClass="path" presetSubtype="0" accel="40000" decel="40000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4.16667E-7 -1.48148E-6 L -0.03073 -1.48148E-6 " pathEditMode="relative" rAng="0" ptsTypes="AA">
                                      <p:cBhvr>
                                        <p:cTn id="56" dur="10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5" presetClass="path" presetSubtype="0" decel="4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3073 -4.44444E-6 L -0.08906 -4.44444E-6 " pathEditMode="relative" rAng="0" ptsTypes="AA">
                                      <p:cBhvr>
                                        <p:cTn id="75" dur="100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35" presetClass="path" presetSubtype="0" accel="40000" decel="40000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.03073 -4.44444E-6 L -4.16667E-6 -4.44444E-6 " pathEditMode="relative" rAng="0" ptsTypes="AA">
                                      <p:cBhvr>
                                        <p:cTn id="7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5" grpId="0"/>
      <p:bldP spid="26" grpId="0"/>
      <p:bldP spid="30" grpId="0"/>
      <p:bldP spid="31" grpId="0"/>
      <p:bldP spid="32" grpId="0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07722" y="372957"/>
            <a:ext cx="8489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2026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637413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为什么要做站群</a:t>
            </a:r>
            <a:r>
              <a:rPr lang="en-US" altLang="zh-CN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GEO</a:t>
            </a:r>
            <a:r>
              <a:rPr lang="zh-CN" altLang="en-US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？</a:t>
            </a:r>
            <a:endParaRPr lang="zh-CN" altLang="en-US" sz="4800" b="1" dirty="0" smtClean="0">
              <a:solidFill>
                <a:srgbClr val="12406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1" name="直接连接符 10"/>
          <p:cNvCxnSpPr/>
          <p:nvPr>
            <p:custDataLst>
              <p:tags r:id="rId1"/>
            </p:custDataLst>
          </p:nvPr>
        </p:nvCxnSpPr>
        <p:spPr>
          <a:xfrm>
            <a:off x="5748739" y="2627926"/>
            <a:ext cx="75701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>
            <p:custDataLst>
              <p:tags r:id="rId2"/>
            </p:custDataLst>
          </p:nvPr>
        </p:nvCxnSpPr>
        <p:spPr>
          <a:xfrm>
            <a:off x="5770259" y="5671275"/>
            <a:ext cx="75701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3"/>
            </p:custDataLst>
          </p:nvPr>
        </p:nvCxnSpPr>
        <p:spPr>
          <a:xfrm>
            <a:off x="5748739" y="4150149"/>
            <a:ext cx="75701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4"/>
          <p:cNvSpPr/>
          <p:nvPr>
            <p:custDataLst>
              <p:tags r:id="rId4"/>
            </p:custDataLst>
          </p:nvPr>
        </p:nvSpPr>
        <p:spPr bwMode="auto">
          <a:xfrm>
            <a:off x="6444775" y="5194925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5" name="Freeform 4"/>
          <p:cNvSpPr/>
          <p:nvPr>
            <p:custDataLst>
              <p:tags r:id="rId5"/>
            </p:custDataLst>
          </p:nvPr>
        </p:nvSpPr>
        <p:spPr bwMode="auto">
          <a:xfrm>
            <a:off x="4980508" y="5194925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6" name="Freeform 4"/>
          <p:cNvSpPr/>
          <p:nvPr>
            <p:custDataLst>
              <p:tags r:id="rId6"/>
            </p:custDataLst>
          </p:nvPr>
        </p:nvSpPr>
        <p:spPr bwMode="auto">
          <a:xfrm>
            <a:off x="6444775" y="3672478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7" name="Freeform 4"/>
          <p:cNvSpPr/>
          <p:nvPr>
            <p:custDataLst>
              <p:tags r:id="rId7"/>
            </p:custDataLst>
          </p:nvPr>
        </p:nvSpPr>
        <p:spPr bwMode="auto">
          <a:xfrm>
            <a:off x="4980508" y="3672478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8" name="Freeform 4"/>
          <p:cNvSpPr/>
          <p:nvPr>
            <p:custDataLst>
              <p:tags r:id="rId8"/>
            </p:custDataLst>
          </p:nvPr>
        </p:nvSpPr>
        <p:spPr bwMode="auto">
          <a:xfrm>
            <a:off x="6444775" y="2156751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9" name="Freeform 4"/>
          <p:cNvSpPr/>
          <p:nvPr>
            <p:custDataLst>
              <p:tags r:id="rId9"/>
            </p:custDataLst>
          </p:nvPr>
        </p:nvSpPr>
        <p:spPr bwMode="auto">
          <a:xfrm>
            <a:off x="4980508" y="2156751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grpSp>
        <p:nvGrpSpPr>
          <p:cNvPr id="20" name="组合 19"/>
          <p:cNvGrpSpPr/>
          <p:nvPr>
            <p:custDataLst>
              <p:tags r:id="rId10"/>
            </p:custDataLst>
          </p:nvPr>
        </p:nvGrpSpPr>
        <p:grpSpPr>
          <a:xfrm>
            <a:off x="5193082" y="3944924"/>
            <a:ext cx="405524" cy="390340"/>
            <a:chOff x="8905876" y="3073401"/>
            <a:chExt cx="720725" cy="693738"/>
          </a:xfrm>
          <a:solidFill>
            <a:srgbClr val="FEFEFE"/>
          </a:solidFill>
        </p:grpSpPr>
        <p:sp>
          <p:nvSpPr>
            <p:cNvPr id="21" name="Oval 585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9037638" y="3092451"/>
              <a:ext cx="101600" cy="1238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Bebas" pitchFamily="2" charset="0"/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22" name="Oval 586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9437688" y="3092451"/>
              <a:ext cx="98425" cy="1238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Bebas" pitchFamily="2" charset="0"/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25" name="Freeform 587"/>
            <p:cNvSpPr>
              <a:spLocks noEditPoints="1"/>
            </p:cNvSpPr>
            <p:nvPr>
              <p:custDataLst>
                <p:tags r:id="rId13"/>
              </p:custDataLst>
            </p:nvPr>
          </p:nvSpPr>
          <p:spPr bwMode="auto">
            <a:xfrm>
              <a:off x="8905876" y="3227388"/>
              <a:ext cx="261938" cy="501650"/>
            </a:xfrm>
            <a:custGeom>
              <a:avLst/>
              <a:gdLst>
                <a:gd name="T0" fmla="*/ 65 w 70"/>
                <a:gd name="T1" fmla="*/ 79 h 134"/>
                <a:gd name="T2" fmla="*/ 60 w 70"/>
                <a:gd name="T3" fmla="*/ 79 h 134"/>
                <a:gd name="T4" fmla="*/ 66 w 70"/>
                <a:gd name="T5" fmla="*/ 7 h 134"/>
                <a:gd name="T6" fmla="*/ 68 w 70"/>
                <a:gd name="T7" fmla="*/ 2 h 134"/>
                <a:gd name="T8" fmla="*/ 67 w 70"/>
                <a:gd name="T9" fmla="*/ 1 h 134"/>
                <a:gd name="T10" fmla="*/ 66 w 70"/>
                <a:gd name="T11" fmla="*/ 1 h 134"/>
                <a:gd name="T12" fmla="*/ 60 w 70"/>
                <a:gd name="T13" fmla="*/ 1 h 134"/>
                <a:gd name="T14" fmla="*/ 60 w 70"/>
                <a:gd name="T15" fmla="*/ 1 h 134"/>
                <a:gd name="T16" fmla="*/ 65 w 70"/>
                <a:gd name="T17" fmla="*/ 6 h 134"/>
                <a:gd name="T18" fmla="*/ 58 w 70"/>
                <a:gd name="T19" fmla="*/ 9 h 134"/>
                <a:gd name="T20" fmla="*/ 62 w 70"/>
                <a:gd name="T21" fmla="*/ 14 h 134"/>
                <a:gd name="T22" fmla="*/ 53 w 70"/>
                <a:gd name="T23" fmla="*/ 33 h 134"/>
                <a:gd name="T24" fmla="*/ 52 w 70"/>
                <a:gd name="T25" fmla="*/ 6 h 134"/>
                <a:gd name="T26" fmla="*/ 53 w 70"/>
                <a:gd name="T27" fmla="*/ 5 h 134"/>
                <a:gd name="T28" fmla="*/ 51 w 70"/>
                <a:gd name="T29" fmla="*/ 0 h 134"/>
                <a:gd name="T30" fmla="*/ 46 w 70"/>
                <a:gd name="T31" fmla="*/ 0 h 134"/>
                <a:gd name="T32" fmla="*/ 44 w 70"/>
                <a:gd name="T33" fmla="*/ 5 h 134"/>
                <a:gd name="T34" fmla="*/ 45 w 70"/>
                <a:gd name="T35" fmla="*/ 6 h 134"/>
                <a:gd name="T36" fmla="*/ 44 w 70"/>
                <a:gd name="T37" fmla="*/ 33 h 134"/>
                <a:gd name="T38" fmla="*/ 35 w 70"/>
                <a:gd name="T39" fmla="*/ 14 h 134"/>
                <a:gd name="T40" fmla="*/ 39 w 70"/>
                <a:gd name="T41" fmla="*/ 9 h 134"/>
                <a:gd name="T42" fmla="*/ 32 w 70"/>
                <a:gd name="T43" fmla="*/ 6 h 134"/>
                <a:gd name="T44" fmla="*/ 37 w 70"/>
                <a:gd name="T45" fmla="*/ 1 h 134"/>
                <a:gd name="T46" fmla="*/ 37 w 70"/>
                <a:gd name="T47" fmla="*/ 1 h 134"/>
                <a:gd name="T48" fmla="*/ 31 w 70"/>
                <a:gd name="T49" fmla="*/ 1 h 134"/>
                <a:gd name="T50" fmla="*/ 30 w 70"/>
                <a:gd name="T51" fmla="*/ 1 h 134"/>
                <a:gd name="T52" fmla="*/ 25 w 70"/>
                <a:gd name="T53" fmla="*/ 4 h 134"/>
                <a:gd name="T54" fmla="*/ 2 w 70"/>
                <a:gd name="T55" fmla="*/ 28 h 134"/>
                <a:gd name="T56" fmla="*/ 2 w 70"/>
                <a:gd name="T57" fmla="*/ 28 h 134"/>
                <a:gd name="T58" fmla="*/ 2 w 70"/>
                <a:gd name="T59" fmla="*/ 28 h 134"/>
                <a:gd name="T60" fmla="*/ 1 w 70"/>
                <a:gd name="T61" fmla="*/ 38 h 134"/>
                <a:gd name="T62" fmla="*/ 1 w 70"/>
                <a:gd name="T63" fmla="*/ 38 h 134"/>
                <a:gd name="T64" fmla="*/ 1 w 70"/>
                <a:gd name="T65" fmla="*/ 38 h 134"/>
                <a:gd name="T66" fmla="*/ 1 w 70"/>
                <a:gd name="T67" fmla="*/ 38 h 134"/>
                <a:gd name="T68" fmla="*/ 2 w 70"/>
                <a:gd name="T69" fmla="*/ 38 h 134"/>
                <a:gd name="T70" fmla="*/ 2 w 70"/>
                <a:gd name="T71" fmla="*/ 39 h 134"/>
                <a:gd name="T72" fmla="*/ 3 w 70"/>
                <a:gd name="T73" fmla="*/ 41 h 134"/>
                <a:gd name="T74" fmla="*/ 5 w 70"/>
                <a:gd name="T75" fmla="*/ 45 h 134"/>
                <a:gd name="T76" fmla="*/ 9 w 70"/>
                <a:gd name="T77" fmla="*/ 52 h 134"/>
                <a:gd name="T78" fmla="*/ 16 w 70"/>
                <a:gd name="T79" fmla="*/ 67 h 134"/>
                <a:gd name="T80" fmla="*/ 26 w 70"/>
                <a:gd name="T81" fmla="*/ 61 h 134"/>
                <a:gd name="T82" fmla="*/ 26 w 70"/>
                <a:gd name="T83" fmla="*/ 71 h 134"/>
                <a:gd name="T84" fmla="*/ 26 w 70"/>
                <a:gd name="T85" fmla="*/ 71 h 134"/>
                <a:gd name="T86" fmla="*/ 28 w 70"/>
                <a:gd name="T87" fmla="*/ 71 h 134"/>
                <a:gd name="T88" fmla="*/ 29 w 70"/>
                <a:gd name="T89" fmla="*/ 134 h 134"/>
                <a:gd name="T90" fmla="*/ 47 w 70"/>
                <a:gd name="T91" fmla="*/ 134 h 134"/>
                <a:gd name="T92" fmla="*/ 48 w 70"/>
                <a:gd name="T93" fmla="*/ 71 h 134"/>
                <a:gd name="T94" fmla="*/ 49 w 70"/>
                <a:gd name="T95" fmla="*/ 71 h 134"/>
                <a:gd name="T96" fmla="*/ 51 w 70"/>
                <a:gd name="T97" fmla="*/ 134 h 134"/>
                <a:gd name="T98" fmla="*/ 69 w 70"/>
                <a:gd name="T99" fmla="*/ 134 h 134"/>
                <a:gd name="T100" fmla="*/ 70 w 70"/>
                <a:gd name="T101" fmla="*/ 79 h 134"/>
                <a:gd name="T102" fmla="*/ 65 w 70"/>
                <a:gd name="T103" fmla="*/ 79 h 134"/>
                <a:gd name="T104" fmla="*/ 26 w 70"/>
                <a:gd name="T105" fmla="*/ 47 h 134"/>
                <a:gd name="T106" fmla="*/ 24 w 70"/>
                <a:gd name="T107" fmla="*/ 44 h 134"/>
                <a:gd name="T108" fmla="*/ 20 w 70"/>
                <a:gd name="T109" fmla="*/ 37 h 134"/>
                <a:gd name="T110" fmla="*/ 19 w 70"/>
                <a:gd name="T111" fmla="*/ 35 h 134"/>
                <a:gd name="T112" fmla="*/ 27 w 70"/>
                <a:gd name="T113" fmla="*/ 25 h 134"/>
                <a:gd name="T114" fmla="*/ 26 w 70"/>
                <a:gd name="T115" fmla="*/ 4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" h="134">
                  <a:moveTo>
                    <a:pt x="65" y="79"/>
                  </a:moveTo>
                  <a:cubicBezTo>
                    <a:pt x="60" y="79"/>
                    <a:pt x="60" y="79"/>
                    <a:pt x="60" y="79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5"/>
                    <a:pt x="67" y="3"/>
                    <a:pt x="68" y="2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4" y="1"/>
                    <a:pt x="62" y="1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5" y="1"/>
                    <a:pt x="33" y="1"/>
                    <a:pt x="31" y="1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28" y="1"/>
                    <a:pt x="26" y="2"/>
                    <a:pt x="25" y="4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0" y="47"/>
                    <a:pt x="2" y="33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9" y="65"/>
                    <a:pt x="23" y="63"/>
                    <a:pt x="26" y="61"/>
                  </a:cubicBezTo>
                  <a:cubicBezTo>
                    <a:pt x="26" y="64"/>
                    <a:pt x="26" y="68"/>
                    <a:pt x="26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6" y="71"/>
                    <a:pt x="27" y="71"/>
                    <a:pt x="28" y="71"/>
                  </a:cubicBezTo>
                  <a:cubicBezTo>
                    <a:pt x="29" y="134"/>
                    <a:pt x="29" y="134"/>
                    <a:pt x="29" y="134"/>
                  </a:cubicBezTo>
                  <a:cubicBezTo>
                    <a:pt x="47" y="134"/>
                    <a:pt x="47" y="134"/>
                    <a:pt x="47" y="134"/>
                  </a:cubicBezTo>
                  <a:cubicBezTo>
                    <a:pt x="48" y="116"/>
                    <a:pt x="48" y="84"/>
                    <a:pt x="48" y="71"/>
                  </a:cubicBezTo>
                  <a:cubicBezTo>
                    <a:pt x="48" y="71"/>
                    <a:pt x="49" y="71"/>
                    <a:pt x="49" y="71"/>
                  </a:cubicBezTo>
                  <a:cubicBezTo>
                    <a:pt x="51" y="134"/>
                    <a:pt x="51" y="134"/>
                    <a:pt x="51" y="134"/>
                  </a:cubicBezTo>
                  <a:cubicBezTo>
                    <a:pt x="69" y="134"/>
                    <a:pt x="69" y="134"/>
                    <a:pt x="69" y="134"/>
                  </a:cubicBezTo>
                  <a:cubicBezTo>
                    <a:pt x="70" y="119"/>
                    <a:pt x="70" y="95"/>
                    <a:pt x="70" y="79"/>
                  </a:cubicBezTo>
                  <a:cubicBezTo>
                    <a:pt x="68" y="79"/>
                    <a:pt x="66" y="79"/>
                    <a:pt x="65" y="79"/>
                  </a:cubicBezTo>
                  <a:close/>
                  <a:moveTo>
                    <a:pt x="26" y="47"/>
                  </a:moveTo>
                  <a:cubicBezTo>
                    <a:pt x="24" y="44"/>
                    <a:pt x="24" y="44"/>
                    <a:pt x="24" y="44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32"/>
                    <a:pt x="26" y="40"/>
                    <a:pt x="26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Bebas" pitchFamily="2" charset="0"/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26" name="Freeform 588"/>
            <p:cNvSpPr/>
            <p:nvPr>
              <p:custDataLst>
                <p:tags r:id="rId14"/>
              </p:custDataLst>
            </p:nvPr>
          </p:nvSpPr>
          <p:spPr bwMode="auto">
            <a:xfrm>
              <a:off x="9401176" y="3227388"/>
              <a:ext cx="225425" cy="501650"/>
            </a:xfrm>
            <a:custGeom>
              <a:avLst/>
              <a:gdLst>
                <a:gd name="T0" fmla="*/ 60 w 60"/>
                <a:gd name="T1" fmla="*/ 39 h 134"/>
                <a:gd name="T2" fmla="*/ 60 w 60"/>
                <a:gd name="T3" fmla="*/ 39 h 134"/>
                <a:gd name="T4" fmla="*/ 60 w 60"/>
                <a:gd name="T5" fmla="*/ 39 h 134"/>
                <a:gd name="T6" fmla="*/ 60 w 60"/>
                <a:gd name="T7" fmla="*/ 39 h 134"/>
                <a:gd name="T8" fmla="*/ 60 w 60"/>
                <a:gd name="T9" fmla="*/ 38 h 134"/>
                <a:gd name="T10" fmla="*/ 48 w 60"/>
                <a:gd name="T11" fmla="*/ 7 h 134"/>
                <a:gd name="T12" fmla="*/ 41 w 60"/>
                <a:gd name="T13" fmla="*/ 1 h 134"/>
                <a:gd name="T14" fmla="*/ 41 w 60"/>
                <a:gd name="T15" fmla="*/ 1 h 134"/>
                <a:gd name="T16" fmla="*/ 34 w 60"/>
                <a:gd name="T17" fmla="*/ 1 h 134"/>
                <a:gd name="T18" fmla="*/ 34 w 60"/>
                <a:gd name="T19" fmla="*/ 1 h 134"/>
                <a:gd name="T20" fmla="*/ 40 w 60"/>
                <a:gd name="T21" fmla="*/ 6 h 134"/>
                <a:gd name="T22" fmla="*/ 33 w 60"/>
                <a:gd name="T23" fmla="*/ 9 h 134"/>
                <a:gd name="T24" fmla="*/ 36 w 60"/>
                <a:gd name="T25" fmla="*/ 14 h 134"/>
                <a:gd name="T26" fmla="*/ 28 w 60"/>
                <a:gd name="T27" fmla="*/ 33 h 134"/>
                <a:gd name="T28" fmla="*/ 26 w 60"/>
                <a:gd name="T29" fmla="*/ 6 h 134"/>
                <a:gd name="T30" fmla="*/ 27 w 60"/>
                <a:gd name="T31" fmla="*/ 5 h 134"/>
                <a:gd name="T32" fmla="*/ 26 w 60"/>
                <a:gd name="T33" fmla="*/ 0 h 134"/>
                <a:gd name="T34" fmla="*/ 20 w 60"/>
                <a:gd name="T35" fmla="*/ 0 h 134"/>
                <a:gd name="T36" fmla="*/ 19 w 60"/>
                <a:gd name="T37" fmla="*/ 5 h 134"/>
                <a:gd name="T38" fmla="*/ 20 w 60"/>
                <a:gd name="T39" fmla="*/ 6 h 134"/>
                <a:gd name="T40" fmla="*/ 19 w 60"/>
                <a:gd name="T41" fmla="*/ 33 h 134"/>
                <a:gd name="T42" fmla="*/ 10 w 60"/>
                <a:gd name="T43" fmla="*/ 14 h 134"/>
                <a:gd name="T44" fmla="*/ 13 w 60"/>
                <a:gd name="T45" fmla="*/ 9 h 134"/>
                <a:gd name="T46" fmla="*/ 6 w 60"/>
                <a:gd name="T47" fmla="*/ 6 h 134"/>
                <a:gd name="T48" fmla="*/ 12 w 60"/>
                <a:gd name="T49" fmla="*/ 1 h 134"/>
                <a:gd name="T50" fmla="*/ 12 w 60"/>
                <a:gd name="T51" fmla="*/ 1 h 134"/>
                <a:gd name="T52" fmla="*/ 6 w 60"/>
                <a:gd name="T53" fmla="*/ 1 h 134"/>
                <a:gd name="T54" fmla="*/ 5 w 60"/>
                <a:gd name="T55" fmla="*/ 1 h 134"/>
                <a:gd name="T56" fmla="*/ 0 w 60"/>
                <a:gd name="T57" fmla="*/ 3 h 134"/>
                <a:gd name="T58" fmla="*/ 1 w 60"/>
                <a:gd name="T59" fmla="*/ 7 h 134"/>
                <a:gd name="T60" fmla="*/ 7 w 60"/>
                <a:gd name="T61" fmla="*/ 79 h 134"/>
                <a:gd name="T62" fmla="*/ 2 w 60"/>
                <a:gd name="T63" fmla="*/ 79 h 134"/>
                <a:gd name="T64" fmla="*/ 4 w 60"/>
                <a:gd name="T65" fmla="*/ 134 h 134"/>
                <a:gd name="T66" fmla="*/ 22 w 60"/>
                <a:gd name="T67" fmla="*/ 134 h 134"/>
                <a:gd name="T68" fmla="*/ 22 w 60"/>
                <a:gd name="T69" fmla="*/ 71 h 134"/>
                <a:gd name="T70" fmla="*/ 24 w 60"/>
                <a:gd name="T71" fmla="*/ 71 h 134"/>
                <a:gd name="T72" fmla="*/ 26 w 60"/>
                <a:gd name="T73" fmla="*/ 134 h 134"/>
                <a:gd name="T74" fmla="*/ 44 w 60"/>
                <a:gd name="T75" fmla="*/ 134 h 134"/>
                <a:gd name="T76" fmla="*/ 44 w 60"/>
                <a:gd name="T77" fmla="*/ 73 h 134"/>
                <a:gd name="T78" fmla="*/ 47 w 60"/>
                <a:gd name="T79" fmla="*/ 75 h 134"/>
                <a:gd name="T80" fmla="*/ 54 w 60"/>
                <a:gd name="T81" fmla="*/ 59 h 134"/>
                <a:gd name="T82" fmla="*/ 57 w 60"/>
                <a:gd name="T83" fmla="*/ 52 h 134"/>
                <a:gd name="T84" fmla="*/ 59 w 60"/>
                <a:gd name="T85" fmla="*/ 48 h 134"/>
                <a:gd name="T86" fmla="*/ 59 w 60"/>
                <a:gd name="T87" fmla="*/ 46 h 134"/>
                <a:gd name="T88" fmla="*/ 60 w 60"/>
                <a:gd name="T89" fmla="*/ 46 h 134"/>
                <a:gd name="T90" fmla="*/ 60 w 60"/>
                <a:gd name="T91" fmla="*/ 45 h 134"/>
                <a:gd name="T92" fmla="*/ 60 w 60"/>
                <a:gd name="T93" fmla="*/ 45 h 134"/>
                <a:gd name="T94" fmla="*/ 60 w 60"/>
                <a:gd name="T95" fmla="*/ 39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0" h="134">
                  <a:moveTo>
                    <a:pt x="60" y="39"/>
                  </a:moveTo>
                  <a:cubicBezTo>
                    <a:pt x="60" y="39"/>
                    <a:pt x="60" y="39"/>
                    <a:pt x="60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7" y="4"/>
                    <a:pt x="44" y="2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39" y="1"/>
                    <a:pt x="36" y="1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0" y="1"/>
                    <a:pt x="8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1"/>
                    <a:pt x="2" y="2"/>
                    <a:pt x="0" y="3"/>
                  </a:cubicBezTo>
                  <a:cubicBezTo>
                    <a:pt x="0" y="5"/>
                    <a:pt x="1" y="6"/>
                    <a:pt x="1" y="7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3" y="116"/>
                    <a:pt x="22" y="84"/>
                    <a:pt x="22" y="71"/>
                  </a:cubicBezTo>
                  <a:cubicBezTo>
                    <a:pt x="23" y="71"/>
                    <a:pt x="23" y="71"/>
                    <a:pt x="24" y="71"/>
                  </a:cubicBezTo>
                  <a:cubicBezTo>
                    <a:pt x="26" y="134"/>
                    <a:pt x="26" y="134"/>
                    <a:pt x="26" y="134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5" y="117"/>
                    <a:pt x="44" y="87"/>
                    <a:pt x="44" y="73"/>
                  </a:cubicBezTo>
                  <a:cubicBezTo>
                    <a:pt x="45" y="74"/>
                    <a:pt x="46" y="74"/>
                    <a:pt x="47" y="75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7" y="52"/>
                    <a:pt x="57" y="52"/>
                    <a:pt x="57" y="52"/>
                  </a:cubicBezTo>
                  <a:cubicBezTo>
                    <a:pt x="59" y="48"/>
                    <a:pt x="59" y="48"/>
                    <a:pt x="59" y="48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60" y="46"/>
                    <a:pt x="60" y="46"/>
                    <a:pt x="60" y="46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0" y="43"/>
                    <a:pt x="59" y="52"/>
                    <a:pt x="6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Bebas" pitchFamily="2" charset="0"/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30" name="Oval 589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9224963" y="3073401"/>
              <a:ext cx="107950" cy="1349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Bebas" pitchFamily="2" charset="0"/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31" name="Freeform 590"/>
            <p:cNvSpPr/>
            <p:nvPr>
              <p:custDataLst>
                <p:tags r:id="rId16"/>
              </p:custDataLst>
            </p:nvPr>
          </p:nvSpPr>
          <p:spPr bwMode="auto">
            <a:xfrm>
              <a:off x="9150351" y="3219451"/>
              <a:ext cx="258763" cy="547688"/>
            </a:xfrm>
            <a:custGeom>
              <a:avLst/>
              <a:gdLst>
                <a:gd name="T0" fmla="*/ 54 w 69"/>
                <a:gd name="T1" fmla="*/ 1 h 146"/>
                <a:gd name="T2" fmla="*/ 54 w 69"/>
                <a:gd name="T3" fmla="*/ 1 h 146"/>
                <a:gd name="T4" fmla="*/ 47 w 69"/>
                <a:gd name="T5" fmla="*/ 0 h 146"/>
                <a:gd name="T6" fmla="*/ 46 w 69"/>
                <a:gd name="T7" fmla="*/ 1 h 146"/>
                <a:gd name="T8" fmla="*/ 53 w 69"/>
                <a:gd name="T9" fmla="*/ 6 h 146"/>
                <a:gd name="T10" fmla="*/ 45 w 69"/>
                <a:gd name="T11" fmla="*/ 9 h 146"/>
                <a:gd name="T12" fmla="*/ 49 w 69"/>
                <a:gd name="T13" fmla="*/ 15 h 146"/>
                <a:gd name="T14" fmla="*/ 39 w 69"/>
                <a:gd name="T15" fmla="*/ 36 h 146"/>
                <a:gd name="T16" fmla="*/ 38 w 69"/>
                <a:gd name="T17" fmla="*/ 7 h 146"/>
                <a:gd name="T18" fmla="*/ 39 w 69"/>
                <a:gd name="T19" fmla="*/ 6 h 146"/>
                <a:gd name="T20" fmla="*/ 37 w 69"/>
                <a:gd name="T21" fmla="*/ 0 h 146"/>
                <a:gd name="T22" fmla="*/ 32 w 69"/>
                <a:gd name="T23" fmla="*/ 0 h 146"/>
                <a:gd name="T24" fmla="*/ 30 w 69"/>
                <a:gd name="T25" fmla="*/ 6 h 146"/>
                <a:gd name="T26" fmla="*/ 31 w 69"/>
                <a:gd name="T27" fmla="*/ 7 h 146"/>
                <a:gd name="T28" fmla="*/ 30 w 69"/>
                <a:gd name="T29" fmla="*/ 36 h 146"/>
                <a:gd name="T30" fmla="*/ 20 w 69"/>
                <a:gd name="T31" fmla="*/ 15 h 146"/>
                <a:gd name="T32" fmla="*/ 24 w 69"/>
                <a:gd name="T33" fmla="*/ 9 h 146"/>
                <a:gd name="T34" fmla="*/ 16 w 69"/>
                <a:gd name="T35" fmla="*/ 6 h 146"/>
                <a:gd name="T36" fmla="*/ 22 w 69"/>
                <a:gd name="T37" fmla="*/ 1 h 146"/>
                <a:gd name="T38" fmla="*/ 22 w 69"/>
                <a:gd name="T39" fmla="*/ 0 h 146"/>
                <a:gd name="T40" fmla="*/ 15 w 69"/>
                <a:gd name="T41" fmla="*/ 1 h 146"/>
                <a:gd name="T42" fmla="*/ 15 w 69"/>
                <a:gd name="T43" fmla="*/ 1 h 146"/>
                <a:gd name="T44" fmla="*/ 7 w 69"/>
                <a:gd name="T45" fmla="*/ 9 h 146"/>
                <a:gd name="T46" fmla="*/ 0 w 69"/>
                <a:gd name="T47" fmla="*/ 76 h 146"/>
                <a:gd name="T48" fmla="*/ 10 w 69"/>
                <a:gd name="T49" fmla="*/ 77 h 146"/>
                <a:gd name="T50" fmla="*/ 10 w 69"/>
                <a:gd name="T51" fmla="*/ 77 h 146"/>
                <a:gd name="T52" fmla="*/ 11 w 69"/>
                <a:gd name="T53" fmla="*/ 77 h 146"/>
                <a:gd name="T54" fmla="*/ 12 w 69"/>
                <a:gd name="T55" fmla="*/ 77 h 146"/>
                <a:gd name="T56" fmla="*/ 14 w 69"/>
                <a:gd name="T57" fmla="*/ 146 h 146"/>
                <a:gd name="T58" fmla="*/ 33 w 69"/>
                <a:gd name="T59" fmla="*/ 146 h 146"/>
                <a:gd name="T60" fmla="*/ 33 w 69"/>
                <a:gd name="T61" fmla="*/ 77 h 146"/>
                <a:gd name="T62" fmla="*/ 35 w 69"/>
                <a:gd name="T63" fmla="*/ 77 h 146"/>
                <a:gd name="T64" fmla="*/ 38 w 69"/>
                <a:gd name="T65" fmla="*/ 146 h 146"/>
                <a:gd name="T66" fmla="*/ 57 w 69"/>
                <a:gd name="T67" fmla="*/ 146 h 146"/>
                <a:gd name="T68" fmla="*/ 57 w 69"/>
                <a:gd name="T69" fmla="*/ 77 h 146"/>
                <a:gd name="T70" fmla="*/ 59 w 69"/>
                <a:gd name="T71" fmla="*/ 77 h 146"/>
                <a:gd name="T72" fmla="*/ 59 w 69"/>
                <a:gd name="T73" fmla="*/ 77 h 146"/>
                <a:gd name="T74" fmla="*/ 59 w 69"/>
                <a:gd name="T75" fmla="*/ 77 h 146"/>
                <a:gd name="T76" fmla="*/ 69 w 69"/>
                <a:gd name="T77" fmla="*/ 76 h 146"/>
                <a:gd name="T78" fmla="*/ 62 w 69"/>
                <a:gd name="T79" fmla="*/ 9 h 146"/>
                <a:gd name="T80" fmla="*/ 54 w 69"/>
                <a:gd name="T81" fmla="*/ 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" h="146">
                  <a:moveTo>
                    <a:pt x="54" y="1"/>
                  </a:moveTo>
                  <a:cubicBezTo>
                    <a:pt x="54" y="1"/>
                    <a:pt x="54" y="1"/>
                    <a:pt x="54" y="1"/>
                  </a:cubicBezTo>
                  <a:cubicBezTo>
                    <a:pt x="51" y="1"/>
                    <a:pt x="49" y="1"/>
                    <a:pt x="47" y="0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1"/>
                    <a:pt x="18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1" y="1"/>
                    <a:pt x="7" y="4"/>
                    <a:pt x="7" y="9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3" y="77"/>
                    <a:pt x="7" y="77"/>
                    <a:pt x="10" y="77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10" y="77"/>
                    <a:pt x="10" y="77"/>
                    <a:pt x="11" y="77"/>
                  </a:cubicBezTo>
                  <a:cubicBezTo>
                    <a:pt x="11" y="77"/>
                    <a:pt x="11" y="77"/>
                    <a:pt x="12" y="77"/>
                  </a:cubicBezTo>
                  <a:cubicBezTo>
                    <a:pt x="14" y="146"/>
                    <a:pt x="14" y="146"/>
                    <a:pt x="14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4" y="126"/>
                    <a:pt x="34" y="91"/>
                    <a:pt x="33" y="77"/>
                  </a:cubicBezTo>
                  <a:cubicBezTo>
                    <a:pt x="34" y="77"/>
                    <a:pt x="35" y="77"/>
                    <a:pt x="35" y="77"/>
                  </a:cubicBezTo>
                  <a:cubicBezTo>
                    <a:pt x="38" y="146"/>
                    <a:pt x="38" y="146"/>
                    <a:pt x="38" y="146"/>
                  </a:cubicBezTo>
                  <a:cubicBezTo>
                    <a:pt x="57" y="146"/>
                    <a:pt x="57" y="146"/>
                    <a:pt x="57" y="146"/>
                  </a:cubicBezTo>
                  <a:cubicBezTo>
                    <a:pt x="58" y="126"/>
                    <a:pt x="57" y="91"/>
                    <a:pt x="57" y="77"/>
                  </a:cubicBezTo>
                  <a:cubicBezTo>
                    <a:pt x="58" y="77"/>
                    <a:pt x="58" y="77"/>
                    <a:pt x="59" y="77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62" y="77"/>
                    <a:pt x="66" y="77"/>
                    <a:pt x="69" y="76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2" y="4"/>
                    <a:pt x="58" y="1"/>
                    <a:pt x="5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Bebas" pitchFamily="2" charset="0"/>
                <a:ea typeface="微软雅黑" panose="020B0503020204020204" charset="-122"/>
                <a:sym typeface="Bebas" pitchFamily="2" charset="0"/>
              </a:endParaRPr>
            </a:p>
          </p:txBody>
        </p:sp>
      </p:grpSp>
      <p:grpSp>
        <p:nvGrpSpPr>
          <p:cNvPr id="32" name="组合 31"/>
          <p:cNvGrpSpPr/>
          <p:nvPr>
            <p:custDataLst>
              <p:tags r:id="rId17"/>
            </p:custDataLst>
          </p:nvPr>
        </p:nvGrpSpPr>
        <p:grpSpPr>
          <a:xfrm>
            <a:off x="6639931" y="3961896"/>
            <a:ext cx="440361" cy="356397"/>
            <a:chOff x="7286626" y="1281113"/>
            <a:chExt cx="782638" cy="633413"/>
          </a:xfrm>
          <a:solidFill>
            <a:srgbClr val="FEFEFE"/>
          </a:solidFill>
        </p:grpSpPr>
        <p:sp>
          <p:nvSpPr>
            <p:cNvPr id="33" name="Freeform 754"/>
            <p:cNvSpPr>
              <a:spLocks noEditPoints="1"/>
            </p:cNvSpPr>
            <p:nvPr>
              <p:custDataLst>
                <p:tags r:id="rId18"/>
              </p:custDataLst>
            </p:nvPr>
          </p:nvSpPr>
          <p:spPr bwMode="auto">
            <a:xfrm>
              <a:off x="7286626" y="1281113"/>
              <a:ext cx="782638" cy="633413"/>
            </a:xfrm>
            <a:custGeom>
              <a:avLst/>
              <a:gdLst>
                <a:gd name="T0" fmla="*/ 200 w 209"/>
                <a:gd name="T1" fmla="*/ 140 h 169"/>
                <a:gd name="T2" fmla="*/ 159 w 209"/>
                <a:gd name="T3" fmla="*/ 114 h 169"/>
                <a:gd name="T4" fmla="*/ 148 w 209"/>
                <a:gd name="T5" fmla="*/ 112 h 169"/>
                <a:gd name="T6" fmla="*/ 144 w 209"/>
                <a:gd name="T7" fmla="*/ 114 h 169"/>
                <a:gd name="T8" fmla="*/ 137 w 209"/>
                <a:gd name="T9" fmla="*/ 109 h 169"/>
                <a:gd name="T10" fmla="*/ 144 w 209"/>
                <a:gd name="T11" fmla="*/ 60 h 169"/>
                <a:gd name="T12" fmla="*/ 60 w 209"/>
                <a:gd name="T13" fmla="*/ 9 h 169"/>
                <a:gd name="T14" fmla="*/ 9 w 209"/>
                <a:gd name="T15" fmla="*/ 93 h 169"/>
                <a:gd name="T16" fmla="*/ 93 w 209"/>
                <a:gd name="T17" fmla="*/ 144 h 169"/>
                <a:gd name="T18" fmla="*/ 129 w 209"/>
                <a:gd name="T19" fmla="*/ 121 h 169"/>
                <a:gd name="T20" fmla="*/ 136 w 209"/>
                <a:gd name="T21" fmla="*/ 126 h 169"/>
                <a:gd name="T22" fmla="*/ 143 w 209"/>
                <a:gd name="T23" fmla="*/ 139 h 169"/>
                <a:gd name="T24" fmla="*/ 183 w 209"/>
                <a:gd name="T25" fmla="*/ 166 h 169"/>
                <a:gd name="T26" fmla="*/ 195 w 209"/>
                <a:gd name="T27" fmla="*/ 168 h 169"/>
                <a:gd name="T28" fmla="*/ 204 w 209"/>
                <a:gd name="T29" fmla="*/ 161 h 169"/>
                <a:gd name="T30" fmla="*/ 200 w 209"/>
                <a:gd name="T31" fmla="*/ 140 h 169"/>
                <a:gd name="T32" fmla="*/ 90 w 209"/>
                <a:gd name="T33" fmla="*/ 131 h 169"/>
                <a:gd name="T34" fmla="*/ 22 w 209"/>
                <a:gd name="T35" fmla="*/ 90 h 169"/>
                <a:gd name="T36" fmla="*/ 63 w 209"/>
                <a:gd name="T37" fmla="*/ 22 h 169"/>
                <a:gd name="T38" fmla="*/ 131 w 209"/>
                <a:gd name="T39" fmla="*/ 63 h 169"/>
                <a:gd name="T40" fmla="*/ 90 w 209"/>
                <a:gd name="T41" fmla="*/ 131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9" h="169">
                  <a:moveTo>
                    <a:pt x="200" y="140"/>
                  </a:moveTo>
                  <a:cubicBezTo>
                    <a:pt x="159" y="114"/>
                    <a:pt x="159" y="114"/>
                    <a:pt x="159" y="114"/>
                  </a:cubicBezTo>
                  <a:cubicBezTo>
                    <a:pt x="156" y="112"/>
                    <a:pt x="152" y="111"/>
                    <a:pt x="148" y="112"/>
                  </a:cubicBezTo>
                  <a:cubicBezTo>
                    <a:pt x="146" y="113"/>
                    <a:pt x="145" y="113"/>
                    <a:pt x="144" y="114"/>
                  </a:cubicBezTo>
                  <a:cubicBezTo>
                    <a:pt x="137" y="109"/>
                    <a:pt x="137" y="109"/>
                    <a:pt x="137" y="109"/>
                  </a:cubicBezTo>
                  <a:cubicBezTo>
                    <a:pt x="145" y="95"/>
                    <a:pt x="148" y="77"/>
                    <a:pt x="144" y="60"/>
                  </a:cubicBezTo>
                  <a:cubicBezTo>
                    <a:pt x="135" y="23"/>
                    <a:pt x="97" y="0"/>
                    <a:pt x="60" y="9"/>
                  </a:cubicBezTo>
                  <a:cubicBezTo>
                    <a:pt x="23" y="18"/>
                    <a:pt x="0" y="56"/>
                    <a:pt x="9" y="93"/>
                  </a:cubicBezTo>
                  <a:cubicBezTo>
                    <a:pt x="18" y="130"/>
                    <a:pt x="56" y="153"/>
                    <a:pt x="93" y="144"/>
                  </a:cubicBezTo>
                  <a:cubicBezTo>
                    <a:pt x="108" y="140"/>
                    <a:pt x="120" y="132"/>
                    <a:pt x="129" y="121"/>
                  </a:cubicBezTo>
                  <a:cubicBezTo>
                    <a:pt x="136" y="126"/>
                    <a:pt x="136" y="126"/>
                    <a:pt x="136" y="126"/>
                  </a:cubicBezTo>
                  <a:cubicBezTo>
                    <a:pt x="136" y="131"/>
                    <a:pt x="138" y="136"/>
                    <a:pt x="143" y="139"/>
                  </a:cubicBezTo>
                  <a:cubicBezTo>
                    <a:pt x="183" y="166"/>
                    <a:pt x="183" y="166"/>
                    <a:pt x="183" y="166"/>
                  </a:cubicBezTo>
                  <a:cubicBezTo>
                    <a:pt x="187" y="168"/>
                    <a:pt x="191" y="169"/>
                    <a:pt x="195" y="168"/>
                  </a:cubicBezTo>
                  <a:cubicBezTo>
                    <a:pt x="199" y="167"/>
                    <a:pt x="202" y="165"/>
                    <a:pt x="204" y="161"/>
                  </a:cubicBezTo>
                  <a:cubicBezTo>
                    <a:pt x="209" y="154"/>
                    <a:pt x="207" y="145"/>
                    <a:pt x="200" y="140"/>
                  </a:cubicBezTo>
                  <a:close/>
                  <a:moveTo>
                    <a:pt x="90" y="131"/>
                  </a:moveTo>
                  <a:cubicBezTo>
                    <a:pt x="60" y="139"/>
                    <a:pt x="29" y="120"/>
                    <a:pt x="22" y="90"/>
                  </a:cubicBezTo>
                  <a:cubicBezTo>
                    <a:pt x="14" y="59"/>
                    <a:pt x="33" y="29"/>
                    <a:pt x="63" y="22"/>
                  </a:cubicBezTo>
                  <a:cubicBezTo>
                    <a:pt x="94" y="14"/>
                    <a:pt x="124" y="33"/>
                    <a:pt x="131" y="63"/>
                  </a:cubicBezTo>
                  <a:cubicBezTo>
                    <a:pt x="139" y="93"/>
                    <a:pt x="120" y="124"/>
                    <a:pt x="90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Bebas" pitchFamily="2" charset="0"/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34" name="Freeform 755"/>
            <p:cNvSpPr>
              <a:spLocks noEditPoints="1"/>
            </p:cNvSpPr>
            <p:nvPr>
              <p:custDataLst>
                <p:tags r:id="rId19"/>
              </p:custDataLst>
            </p:nvPr>
          </p:nvSpPr>
          <p:spPr bwMode="auto">
            <a:xfrm>
              <a:off x="7432676" y="1441451"/>
              <a:ext cx="280988" cy="228600"/>
            </a:xfrm>
            <a:custGeom>
              <a:avLst/>
              <a:gdLst>
                <a:gd name="T0" fmla="*/ 123 w 177"/>
                <a:gd name="T1" fmla="*/ 116 h 144"/>
                <a:gd name="T2" fmla="*/ 54 w 177"/>
                <a:gd name="T3" fmla="*/ 116 h 144"/>
                <a:gd name="T4" fmla="*/ 42 w 177"/>
                <a:gd name="T5" fmla="*/ 144 h 144"/>
                <a:gd name="T6" fmla="*/ 0 w 177"/>
                <a:gd name="T7" fmla="*/ 144 h 144"/>
                <a:gd name="T8" fmla="*/ 64 w 177"/>
                <a:gd name="T9" fmla="*/ 0 h 144"/>
                <a:gd name="T10" fmla="*/ 113 w 177"/>
                <a:gd name="T11" fmla="*/ 0 h 144"/>
                <a:gd name="T12" fmla="*/ 177 w 177"/>
                <a:gd name="T13" fmla="*/ 144 h 144"/>
                <a:gd name="T14" fmla="*/ 134 w 177"/>
                <a:gd name="T15" fmla="*/ 144 h 144"/>
                <a:gd name="T16" fmla="*/ 123 w 177"/>
                <a:gd name="T17" fmla="*/ 116 h 144"/>
                <a:gd name="T18" fmla="*/ 87 w 177"/>
                <a:gd name="T19" fmla="*/ 31 h 144"/>
                <a:gd name="T20" fmla="*/ 66 w 177"/>
                <a:gd name="T21" fmla="*/ 88 h 144"/>
                <a:gd name="T22" fmla="*/ 111 w 177"/>
                <a:gd name="T23" fmla="*/ 88 h 144"/>
                <a:gd name="T24" fmla="*/ 87 w 177"/>
                <a:gd name="T25" fmla="*/ 3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" h="144">
                  <a:moveTo>
                    <a:pt x="123" y="116"/>
                  </a:moveTo>
                  <a:lnTo>
                    <a:pt x="54" y="116"/>
                  </a:lnTo>
                  <a:lnTo>
                    <a:pt x="42" y="144"/>
                  </a:lnTo>
                  <a:lnTo>
                    <a:pt x="0" y="144"/>
                  </a:lnTo>
                  <a:lnTo>
                    <a:pt x="64" y="0"/>
                  </a:lnTo>
                  <a:lnTo>
                    <a:pt x="113" y="0"/>
                  </a:lnTo>
                  <a:lnTo>
                    <a:pt x="177" y="144"/>
                  </a:lnTo>
                  <a:lnTo>
                    <a:pt x="134" y="144"/>
                  </a:lnTo>
                  <a:lnTo>
                    <a:pt x="123" y="116"/>
                  </a:lnTo>
                  <a:close/>
                  <a:moveTo>
                    <a:pt x="87" y="31"/>
                  </a:moveTo>
                  <a:lnTo>
                    <a:pt x="66" y="88"/>
                  </a:lnTo>
                  <a:lnTo>
                    <a:pt x="111" y="88"/>
                  </a:lnTo>
                  <a:lnTo>
                    <a:pt x="87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Bebas" pitchFamily="2" charset="0"/>
                <a:ea typeface="微软雅黑" panose="020B0503020204020204" charset="-122"/>
                <a:sym typeface="Bebas" pitchFamily="2" charset="0"/>
              </a:endParaRPr>
            </a:p>
          </p:txBody>
        </p:sp>
      </p:grpSp>
      <p:grpSp>
        <p:nvGrpSpPr>
          <p:cNvPr id="35" name="组合 34"/>
          <p:cNvGrpSpPr/>
          <p:nvPr>
            <p:custDataLst>
              <p:tags r:id="rId20"/>
            </p:custDataLst>
          </p:nvPr>
        </p:nvGrpSpPr>
        <p:grpSpPr>
          <a:xfrm>
            <a:off x="6656456" y="5463352"/>
            <a:ext cx="407311" cy="398378"/>
            <a:chOff x="8905875" y="4843463"/>
            <a:chExt cx="723900" cy="708025"/>
          </a:xfrm>
          <a:solidFill>
            <a:srgbClr val="FEFEFE"/>
          </a:solidFill>
        </p:grpSpPr>
        <p:sp>
          <p:nvSpPr>
            <p:cNvPr id="36" name="Freeform 797"/>
            <p:cNvSpPr/>
            <p:nvPr>
              <p:custDataLst>
                <p:tags r:id="rId21"/>
              </p:custDataLst>
            </p:nvPr>
          </p:nvSpPr>
          <p:spPr bwMode="auto">
            <a:xfrm>
              <a:off x="8905875" y="4843463"/>
              <a:ext cx="723900" cy="465138"/>
            </a:xfrm>
            <a:custGeom>
              <a:avLst/>
              <a:gdLst>
                <a:gd name="T0" fmla="*/ 193 w 193"/>
                <a:gd name="T1" fmla="*/ 84 h 124"/>
                <a:gd name="T2" fmla="*/ 153 w 193"/>
                <a:gd name="T3" fmla="*/ 44 h 124"/>
                <a:gd name="T4" fmla="*/ 141 w 193"/>
                <a:gd name="T5" fmla="*/ 46 h 124"/>
                <a:gd name="T6" fmla="*/ 91 w 193"/>
                <a:gd name="T7" fmla="*/ 0 h 124"/>
                <a:gd name="T8" fmla="*/ 40 w 193"/>
                <a:gd name="T9" fmla="*/ 51 h 124"/>
                <a:gd name="T10" fmla="*/ 41 w 193"/>
                <a:gd name="T11" fmla="*/ 61 h 124"/>
                <a:gd name="T12" fmla="*/ 31 w 193"/>
                <a:gd name="T13" fmla="*/ 61 h 124"/>
                <a:gd name="T14" fmla="*/ 0 w 193"/>
                <a:gd name="T15" fmla="*/ 92 h 124"/>
                <a:gd name="T16" fmla="*/ 31 w 193"/>
                <a:gd name="T17" fmla="*/ 124 h 124"/>
                <a:gd name="T18" fmla="*/ 157 w 193"/>
                <a:gd name="T19" fmla="*/ 124 h 124"/>
                <a:gd name="T20" fmla="*/ 180 w 193"/>
                <a:gd name="T21" fmla="*/ 113 h 124"/>
                <a:gd name="T22" fmla="*/ 193 w 193"/>
                <a:gd name="T23" fmla="*/ 8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124">
                  <a:moveTo>
                    <a:pt x="193" y="84"/>
                  </a:moveTo>
                  <a:cubicBezTo>
                    <a:pt x="193" y="62"/>
                    <a:pt x="176" y="44"/>
                    <a:pt x="153" y="44"/>
                  </a:cubicBezTo>
                  <a:cubicBezTo>
                    <a:pt x="149" y="44"/>
                    <a:pt x="145" y="44"/>
                    <a:pt x="141" y="46"/>
                  </a:cubicBezTo>
                  <a:cubicBezTo>
                    <a:pt x="139" y="20"/>
                    <a:pt x="117" y="0"/>
                    <a:pt x="91" y="0"/>
                  </a:cubicBezTo>
                  <a:cubicBezTo>
                    <a:pt x="62" y="0"/>
                    <a:pt x="40" y="23"/>
                    <a:pt x="40" y="51"/>
                  </a:cubicBezTo>
                  <a:cubicBezTo>
                    <a:pt x="40" y="54"/>
                    <a:pt x="40" y="57"/>
                    <a:pt x="4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14" y="61"/>
                    <a:pt x="0" y="75"/>
                    <a:pt x="0" y="92"/>
                  </a:cubicBezTo>
                  <a:cubicBezTo>
                    <a:pt x="0" y="109"/>
                    <a:pt x="14" y="124"/>
                    <a:pt x="31" y="124"/>
                  </a:cubicBezTo>
                  <a:cubicBezTo>
                    <a:pt x="157" y="124"/>
                    <a:pt x="157" y="124"/>
                    <a:pt x="157" y="124"/>
                  </a:cubicBezTo>
                  <a:cubicBezTo>
                    <a:pt x="166" y="124"/>
                    <a:pt x="175" y="120"/>
                    <a:pt x="180" y="113"/>
                  </a:cubicBezTo>
                  <a:cubicBezTo>
                    <a:pt x="188" y="106"/>
                    <a:pt x="193" y="95"/>
                    <a:pt x="19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Bebas" pitchFamily="2" charset="0"/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37" name="Freeform 798"/>
            <p:cNvSpPr/>
            <p:nvPr>
              <p:custDataLst>
                <p:tags r:id="rId22"/>
              </p:custDataLst>
            </p:nvPr>
          </p:nvSpPr>
          <p:spPr bwMode="auto">
            <a:xfrm>
              <a:off x="9097963" y="5443538"/>
              <a:ext cx="339725" cy="107950"/>
            </a:xfrm>
            <a:custGeom>
              <a:avLst/>
              <a:gdLst>
                <a:gd name="T0" fmla="*/ 46 w 91"/>
                <a:gd name="T1" fmla="*/ 29 h 29"/>
                <a:gd name="T2" fmla="*/ 0 w 91"/>
                <a:gd name="T3" fmla="*/ 10 h 29"/>
                <a:gd name="T4" fmla="*/ 11 w 91"/>
                <a:gd name="T5" fmla="*/ 0 h 29"/>
                <a:gd name="T6" fmla="*/ 80 w 91"/>
                <a:gd name="T7" fmla="*/ 0 h 29"/>
                <a:gd name="T8" fmla="*/ 91 w 91"/>
                <a:gd name="T9" fmla="*/ 10 h 29"/>
                <a:gd name="T10" fmla="*/ 46 w 91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29">
                  <a:moveTo>
                    <a:pt x="46" y="29"/>
                  </a:moveTo>
                  <a:cubicBezTo>
                    <a:pt x="29" y="29"/>
                    <a:pt x="13" y="23"/>
                    <a:pt x="0" y="1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30" y="19"/>
                    <a:pt x="61" y="19"/>
                    <a:pt x="80" y="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78" y="23"/>
                    <a:pt x="62" y="29"/>
                    <a:pt x="4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Bebas" pitchFamily="2" charset="0"/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38" name="Freeform 799"/>
            <p:cNvSpPr/>
            <p:nvPr>
              <p:custDataLst>
                <p:tags r:id="rId23"/>
              </p:custDataLst>
            </p:nvPr>
          </p:nvSpPr>
          <p:spPr bwMode="auto">
            <a:xfrm>
              <a:off x="9175750" y="5364163"/>
              <a:ext cx="184150" cy="79375"/>
            </a:xfrm>
            <a:custGeom>
              <a:avLst/>
              <a:gdLst>
                <a:gd name="T0" fmla="*/ 25 w 49"/>
                <a:gd name="T1" fmla="*/ 21 h 21"/>
                <a:gd name="T2" fmla="*/ 0 w 49"/>
                <a:gd name="T3" fmla="*/ 11 h 21"/>
                <a:gd name="T4" fmla="*/ 10 w 49"/>
                <a:gd name="T5" fmla="*/ 0 h 21"/>
                <a:gd name="T6" fmla="*/ 39 w 49"/>
                <a:gd name="T7" fmla="*/ 0 h 21"/>
                <a:gd name="T8" fmla="*/ 49 w 49"/>
                <a:gd name="T9" fmla="*/ 11 h 21"/>
                <a:gd name="T10" fmla="*/ 25 w 49"/>
                <a:gd name="T1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21">
                  <a:moveTo>
                    <a:pt x="25" y="21"/>
                  </a:moveTo>
                  <a:cubicBezTo>
                    <a:pt x="16" y="21"/>
                    <a:pt x="7" y="17"/>
                    <a:pt x="0" y="1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8" y="8"/>
                    <a:pt x="31" y="8"/>
                    <a:pt x="39" y="0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2" y="17"/>
                    <a:pt x="34" y="21"/>
                    <a:pt x="2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Bebas" pitchFamily="2" charset="0"/>
                <a:ea typeface="微软雅黑" panose="020B0503020204020204" charset="-122"/>
                <a:sym typeface="Bebas" pitchFamily="2" charset="0"/>
              </a:endParaRPr>
            </a:p>
          </p:txBody>
        </p:sp>
      </p:grpSp>
      <p:grpSp>
        <p:nvGrpSpPr>
          <p:cNvPr id="39" name="组合 38"/>
          <p:cNvGrpSpPr/>
          <p:nvPr>
            <p:custDataLst>
              <p:tags r:id="rId24"/>
            </p:custDataLst>
          </p:nvPr>
        </p:nvGrpSpPr>
        <p:grpSpPr>
          <a:xfrm>
            <a:off x="5209160" y="2430537"/>
            <a:ext cx="373368" cy="387660"/>
            <a:chOff x="10518775" y="3081338"/>
            <a:chExt cx="663575" cy="688975"/>
          </a:xfrm>
          <a:solidFill>
            <a:srgbClr val="FEFEFE"/>
          </a:solidFill>
        </p:grpSpPr>
        <p:sp>
          <p:nvSpPr>
            <p:cNvPr id="40" name="Oval 800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10590213" y="3433763"/>
              <a:ext cx="127000" cy="1603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Bebas" pitchFamily="2" charset="0"/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41" name="Freeform 801"/>
            <p:cNvSpPr/>
            <p:nvPr>
              <p:custDataLst>
                <p:tags r:id="rId26"/>
              </p:custDataLst>
            </p:nvPr>
          </p:nvSpPr>
          <p:spPr bwMode="auto">
            <a:xfrm>
              <a:off x="10518775" y="3609975"/>
              <a:ext cx="112713" cy="160338"/>
            </a:xfrm>
            <a:custGeom>
              <a:avLst/>
              <a:gdLst>
                <a:gd name="T0" fmla="*/ 19 w 30"/>
                <a:gd name="T1" fmla="*/ 18 h 43"/>
                <a:gd name="T2" fmla="*/ 23 w 30"/>
                <a:gd name="T3" fmla="*/ 11 h 43"/>
                <a:gd name="T4" fmla="*/ 14 w 30"/>
                <a:gd name="T5" fmla="*/ 6 h 43"/>
                <a:gd name="T6" fmla="*/ 22 w 30"/>
                <a:gd name="T7" fmla="*/ 0 h 43"/>
                <a:gd name="T8" fmla="*/ 22 w 30"/>
                <a:gd name="T9" fmla="*/ 0 h 43"/>
                <a:gd name="T10" fmla="*/ 13 w 30"/>
                <a:gd name="T11" fmla="*/ 1 h 43"/>
                <a:gd name="T12" fmla="*/ 12 w 30"/>
                <a:gd name="T13" fmla="*/ 1 h 43"/>
                <a:gd name="T14" fmla="*/ 12 w 30"/>
                <a:gd name="T15" fmla="*/ 1 h 43"/>
                <a:gd name="T16" fmla="*/ 2 w 30"/>
                <a:gd name="T17" fmla="*/ 11 h 43"/>
                <a:gd name="T18" fmla="*/ 0 w 30"/>
                <a:gd name="T19" fmla="*/ 31 h 43"/>
                <a:gd name="T20" fmla="*/ 30 w 30"/>
                <a:gd name="T21" fmla="*/ 43 h 43"/>
                <a:gd name="T22" fmla="*/ 30 w 30"/>
                <a:gd name="T23" fmla="*/ 42 h 43"/>
                <a:gd name="T24" fmla="*/ 19 w 30"/>
                <a:gd name="T25" fmla="*/ 1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43">
                  <a:moveTo>
                    <a:pt x="19" y="18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3" y="1"/>
                    <a:pt x="13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7" y="1"/>
                    <a:pt x="2" y="5"/>
                    <a:pt x="2" y="1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9" y="37"/>
                    <a:pt x="19" y="42"/>
                    <a:pt x="30" y="43"/>
                  </a:cubicBezTo>
                  <a:cubicBezTo>
                    <a:pt x="30" y="42"/>
                    <a:pt x="30" y="42"/>
                    <a:pt x="30" y="42"/>
                  </a:cubicBezTo>
                  <a:lnTo>
                    <a:pt x="1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Bebas" pitchFamily="2" charset="0"/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42" name="Freeform 802"/>
            <p:cNvSpPr/>
            <p:nvPr>
              <p:custDataLst>
                <p:tags r:id="rId27"/>
              </p:custDataLst>
            </p:nvPr>
          </p:nvSpPr>
          <p:spPr bwMode="auto">
            <a:xfrm>
              <a:off x="10675938" y="3609975"/>
              <a:ext cx="112713" cy="160338"/>
            </a:xfrm>
            <a:custGeom>
              <a:avLst/>
              <a:gdLst>
                <a:gd name="T0" fmla="*/ 29 w 30"/>
                <a:gd name="T1" fmla="*/ 11 h 43"/>
                <a:gd name="T2" fmla="*/ 18 w 30"/>
                <a:gd name="T3" fmla="*/ 1 h 43"/>
                <a:gd name="T4" fmla="*/ 18 w 30"/>
                <a:gd name="T5" fmla="*/ 1 h 43"/>
                <a:gd name="T6" fmla="*/ 17 w 30"/>
                <a:gd name="T7" fmla="*/ 1 h 43"/>
                <a:gd name="T8" fmla="*/ 8 w 30"/>
                <a:gd name="T9" fmla="*/ 0 h 43"/>
                <a:gd name="T10" fmla="*/ 8 w 30"/>
                <a:gd name="T11" fmla="*/ 0 h 43"/>
                <a:gd name="T12" fmla="*/ 16 w 30"/>
                <a:gd name="T13" fmla="*/ 6 h 43"/>
                <a:gd name="T14" fmla="*/ 7 w 30"/>
                <a:gd name="T15" fmla="*/ 11 h 43"/>
                <a:gd name="T16" fmla="*/ 11 w 30"/>
                <a:gd name="T17" fmla="*/ 18 h 43"/>
                <a:gd name="T18" fmla="*/ 0 w 30"/>
                <a:gd name="T19" fmla="*/ 42 h 43"/>
                <a:gd name="T20" fmla="*/ 0 w 30"/>
                <a:gd name="T21" fmla="*/ 43 h 43"/>
                <a:gd name="T22" fmla="*/ 30 w 30"/>
                <a:gd name="T23" fmla="*/ 30 h 43"/>
                <a:gd name="T24" fmla="*/ 29 w 30"/>
                <a:gd name="T25" fmla="*/ 1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43">
                  <a:moveTo>
                    <a:pt x="29" y="11"/>
                  </a:moveTo>
                  <a:cubicBezTo>
                    <a:pt x="28" y="5"/>
                    <a:pt x="23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4" y="0"/>
                    <a:pt x="11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1" y="42"/>
                    <a:pt x="22" y="37"/>
                    <a:pt x="30" y="30"/>
                  </a:cubicBezTo>
                  <a:lnTo>
                    <a:pt x="29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Bebas" pitchFamily="2" charset="0"/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45" name="Freeform 803"/>
            <p:cNvSpPr/>
            <p:nvPr>
              <p:custDataLst>
                <p:tags r:id="rId28"/>
              </p:custDataLst>
            </p:nvPr>
          </p:nvSpPr>
          <p:spPr bwMode="auto">
            <a:xfrm>
              <a:off x="10631488" y="3602038"/>
              <a:ext cx="44450" cy="168275"/>
            </a:xfrm>
            <a:custGeom>
              <a:avLst/>
              <a:gdLst>
                <a:gd name="T0" fmla="*/ 10 w 12"/>
                <a:gd name="T1" fmla="*/ 10 h 45"/>
                <a:gd name="T2" fmla="*/ 12 w 12"/>
                <a:gd name="T3" fmla="*/ 8 h 45"/>
                <a:gd name="T4" fmla="*/ 9 w 12"/>
                <a:gd name="T5" fmla="*/ 0 h 45"/>
                <a:gd name="T6" fmla="*/ 2 w 12"/>
                <a:gd name="T7" fmla="*/ 0 h 45"/>
                <a:gd name="T8" fmla="*/ 0 w 12"/>
                <a:gd name="T9" fmla="*/ 8 h 45"/>
                <a:gd name="T10" fmla="*/ 2 w 12"/>
                <a:gd name="T11" fmla="*/ 10 h 45"/>
                <a:gd name="T12" fmla="*/ 0 w 12"/>
                <a:gd name="T13" fmla="*/ 44 h 45"/>
                <a:gd name="T14" fmla="*/ 0 w 12"/>
                <a:gd name="T15" fmla="*/ 45 h 45"/>
                <a:gd name="T16" fmla="*/ 6 w 12"/>
                <a:gd name="T17" fmla="*/ 45 h 45"/>
                <a:gd name="T18" fmla="*/ 12 w 12"/>
                <a:gd name="T19" fmla="*/ 45 h 45"/>
                <a:gd name="T20" fmla="*/ 12 w 12"/>
                <a:gd name="T21" fmla="*/ 44 h 45"/>
                <a:gd name="T22" fmla="*/ 10 w 12"/>
                <a:gd name="T23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45">
                  <a:moveTo>
                    <a:pt x="10" y="10"/>
                  </a:moveTo>
                  <a:cubicBezTo>
                    <a:pt x="12" y="8"/>
                    <a:pt x="12" y="8"/>
                    <a:pt x="12" y="8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2" y="45"/>
                    <a:pt x="4" y="45"/>
                    <a:pt x="6" y="45"/>
                  </a:cubicBezTo>
                  <a:cubicBezTo>
                    <a:pt x="8" y="45"/>
                    <a:pt x="10" y="45"/>
                    <a:pt x="12" y="45"/>
                  </a:cubicBezTo>
                  <a:cubicBezTo>
                    <a:pt x="12" y="44"/>
                    <a:pt x="12" y="44"/>
                    <a:pt x="12" y="44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Bebas" pitchFamily="2" charset="0"/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46" name="Freeform 804"/>
            <p:cNvSpPr>
              <a:spLocks noEditPoints="1"/>
            </p:cNvSpPr>
            <p:nvPr>
              <p:custDataLst>
                <p:tags r:id="rId29"/>
              </p:custDataLst>
            </p:nvPr>
          </p:nvSpPr>
          <p:spPr bwMode="auto">
            <a:xfrm>
              <a:off x="10690225" y="3081338"/>
              <a:ext cx="492125" cy="427038"/>
            </a:xfrm>
            <a:custGeom>
              <a:avLst/>
              <a:gdLst>
                <a:gd name="T0" fmla="*/ 113 w 131"/>
                <a:gd name="T1" fmla="*/ 0 h 114"/>
                <a:gd name="T2" fmla="*/ 18 w 131"/>
                <a:gd name="T3" fmla="*/ 0 h 114"/>
                <a:gd name="T4" fmla="*/ 0 w 131"/>
                <a:gd name="T5" fmla="*/ 18 h 114"/>
                <a:gd name="T6" fmla="*/ 0 w 131"/>
                <a:gd name="T7" fmla="*/ 68 h 114"/>
                <a:gd name="T8" fmla="*/ 18 w 131"/>
                <a:gd name="T9" fmla="*/ 86 h 114"/>
                <a:gd name="T10" fmla="*/ 33 w 131"/>
                <a:gd name="T11" fmla="*/ 86 h 114"/>
                <a:gd name="T12" fmla="*/ 14 w 131"/>
                <a:gd name="T13" fmla="*/ 114 h 114"/>
                <a:gd name="T14" fmla="*/ 69 w 131"/>
                <a:gd name="T15" fmla="*/ 86 h 114"/>
                <a:gd name="T16" fmla="*/ 113 w 131"/>
                <a:gd name="T17" fmla="*/ 86 h 114"/>
                <a:gd name="T18" fmla="*/ 131 w 131"/>
                <a:gd name="T19" fmla="*/ 68 h 114"/>
                <a:gd name="T20" fmla="*/ 131 w 131"/>
                <a:gd name="T21" fmla="*/ 18 h 114"/>
                <a:gd name="T22" fmla="*/ 113 w 131"/>
                <a:gd name="T23" fmla="*/ 0 h 114"/>
                <a:gd name="T24" fmla="*/ 37 w 131"/>
                <a:gd name="T25" fmla="*/ 52 h 114"/>
                <a:gd name="T26" fmla="*/ 29 w 131"/>
                <a:gd name="T27" fmla="*/ 44 h 114"/>
                <a:gd name="T28" fmla="*/ 37 w 131"/>
                <a:gd name="T29" fmla="*/ 36 h 114"/>
                <a:gd name="T30" fmla="*/ 45 w 131"/>
                <a:gd name="T31" fmla="*/ 44 h 114"/>
                <a:gd name="T32" fmla="*/ 37 w 131"/>
                <a:gd name="T33" fmla="*/ 52 h 114"/>
                <a:gd name="T34" fmla="*/ 65 w 131"/>
                <a:gd name="T35" fmla="*/ 52 h 114"/>
                <a:gd name="T36" fmla="*/ 57 w 131"/>
                <a:gd name="T37" fmla="*/ 44 h 114"/>
                <a:gd name="T38" fmla="*/ 65 w 131"/>
                <a:gd name="T39" fmla="*/ 36 h 114"/>
                <a:gd name="T40" fmla="*/ 73 w 131"/>
                <a:gd name="T41" fmla="*/ 44 h 114"/>
                <a:gd name="T42" fmla="*/ 65 w 131"/>
                <a:gd name="T43" fmla="*/ 52 h 114"/>
                <a:gd name="T44" fmla="*/ 93 w 131"/>
                <a:gd name="T45" fmla="*/ 52 h 114"/>
                <a:gd name="T46" fmla="*/ 85 w 131"/>
                <a:gd name="T47" fmla="*/ 44 h 114"/>
                <a:gd name="T48" fmla="*/ 93 w 131"/>
                <a:gd name="T49" fmla="*/ 36 h 114"/>
                <a:gd name="T50" fmla="*/ 101 w 131"/>
                <a:gd name="T51" fmla="*/ 44 h 114"/>
                <a:gd name="T52" fmla="*/ 93 w 131"/>
                <a:gd name="T53" fmla="*/ 5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1" h="114">
                  <a:moveTo>
                    <a:pt x="1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8"/>
                    <a:pt x="8" y="86"/>
                    <a:pt x="18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69" y="86"/>
                    <a:pt x="69" y="86"/>
                    <a:pt x="69" y="86"/>
                  </a:cubicBezTo>
                  <a:cubicBezTo>
                    <a:pt x="113" y="86"/>
                    <a:pt x="113" y="86"/>
                    <a:pt x="113" y="86"/>
                  </a:cubicBezTo>
                  <a:cubicBezTo>
                    <a:pt x="123" y="86"/>
                    <a:pt x="131" y="78"/>
                    <a:pt x="131" y="68"/>
                  </a:cubicBezTo>
                  <a:cubicBezTo>
                    <a:pt x="131" y="18"/>
                    <a:pt x="131" y="18"/>
                    <a:pt x="131" y="18"/>
                  </a:cubicBezTo>
                  <a:cubicBezTo>
                    <a:pt x="131" y="8"/>
                    <a:pt x="123" y="0"/>
                    <a:pt x="113" y="0"/>
                  </a:cubicBezTo>
                  <a:close/>
                  <a:moveTo>
                    <a:pt x="37" y="52"/>
                  </a:moveTo>
                  <a:cubicBezTo>
                    <a:pt x="33" y="52"/>
                    <a:pt x="29" y="48"/>
                    <a:pt x="29" y="44"/>
                  </a:cubicBezTo>
                  <a:cubicBezTo>
                    <a:pt x="29" y="40"/>
                    <a:pt x="33" y="36"/>
                    <a:pt x="37" y="36"/>
                  </a:cubicBezTo>
                  <a:cubicBezTo>
                    <a:pt x="41" y="36"/>
                    <a:pt x="45" y="40"/>
                    <a:pt x="45" y="44"/>
                  </a:cubicBezTo>
                  <a:cubicBezTo>
                    <a:pt x="45" y="48"/>
                    <a:pt x="41" y="52"/>
                    <a:pt x="37" y="52"/>
                  </a:cubicBezTo>
                  <a:close/>
                  <a:moveTo>
                    <a:pt x="65" y="52"/>
                  </a:moveTo>
                  <a:cubicBezTo>
                    <a:pt x="61" y="52"/>
                    <a:pt x="57" y="48"/>
                    <a:pt x="57" y="44"/>
                  </a:cubicBezTo>
                  <a:cubicBezTo>
                    <a:pt x="57" y="40"/>
                    <a:pt x="61" y="36"/>
                    <a:pt x="65" y="36"/>
                  </a:cubicBezTo>
                  <a:cubicBezTo>
                    <a:pt x="69" y="36"/>
                    <a:pt x="73" y="40"/>
                    <a:pt x="73" y="44"/>
                  </a:cubicBezTo>
                  <a:cubicBezTo>
                    <a:pt x="73" y="48"/>
                    <a:pt x="69" y="52"/>
                    <a:pt x="65" y="52"/>
                  </a:cubicBezTo>
                  <a:close/>
                  <a:moveTo>
                    <a:pt x="93" y="52"/>
                  </a:moveTo>
                  <a:cubicBezTo>
                    <a:pt x="89" y="52"/>
                    <a:pt x="85" y="48"/>
                    <a:pt x="85" y="44"/>
                  </a:cubicBezTo>
                  <a:cubicBezTo>
                    <a:pt x="85" y="40"/>
                    <a:pt x="89" y="36"/>
                    <a:pt x="93" y="36"/>
                  </a:cubicBezTo>
                  <a:cubicBezTo>
                    <a:pt x="97" y="36"/>
                    <a:pt x="101" y="40"/>
                    <a:pt x="101" y="44"/>
                  </a:cubicBezTo>
                  <a:cubicBezTo>
                    <a:pt x="101" y="48"/>
                    <a:pt x="97" y="52"/>
                    <a:pt x="93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Bebas" pitchFamily="2" charset="0"/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47" name="Oval 805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10871200" y="3478213"/>
              <a:ext cx="85725" cy="1079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Bebas" pitchFamily="2" charset="0"/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48" name="Freeform 806"/>
            <p:cNvSpPr/>
            <p:nvPr>
              <p:custDataLst>
                <p:tags r:id="rId31"/>
              </p:custDataLst>
            </p:nvPr>
          </p:nvSpPr>
          <p:spPr bwMode="auto">
            <a:xfrm>
              <a:off x="10825163" y="3594100"/>
              <a:ext cx="176213" cy="90488"/>
            </a:xfrm>
            <a:custGeom>
              <a:avLst/>
              <a:gdLst>
                <a:gd name="T0" fmla="*/ 23 w 47"/>
                <a:gd name="T1" fmla="*/ 24 h 24"/>
                <a:gd name="T2" fmla="*/ 47 w 47"/>
                <a:gd name="T3" fmla="*/ 18 h 24"/>
                <a:gd name="T4" fmla="*/ 46 w 47"/>
                <a:gd name="T5" fmla="*/ 8 h 24"/>
                <a:gd name="T6" fmla="*/ 40 w 47"/>
                <a:gd name="T7" fmla="*/ 1 h 24"/>
                <a:gd name="T8" fmla="*/ 39 w 47"/>
                <a:gd name="T9" fmla="*/ 1 h 24"/>
                <a:gd name="T10" fmla="*/ 38 w 47"/>
                <a:gd name="T11" fmla="*/ 1 h 24"/>
                <a:gd name="T12" fmla="*/ 8 w 47"/>
                <a:gd name="T13" fmla="*/ 1 h 24"/>
                <a:gd name="T14" fmla="*/ 7 w 47"/>
                <a:gd name="T15" fmla="*/ 1 h 24"/>
                <a:gd name="T16" fmla="*/ 7 w 47"/>
                <a:gd name="T17" fmla="*/ 1 h 24"/>
                <a:gd name="T18" fmla="*/ 0 w 47"/>
                <a:gd name="T19" fmla="*/ 8 h 24"/>
                <a:gd name="T20" fmla="*/ 0 w 47"/>
                <a:gd name="T21" fmla="*/ 18 h 24"/>
                <a:gd name="T22" fmla="*/ 23 w 47"/>
                <a:gd name="T2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" h="24">
                  <a:moveTo>
                    <a:pt x="23" y="24"/>
                  </a:moveTo>
                  <a:cubicBezTo>
                    <a:pt x="32" y="24"/>
                    <a:pt x="40" y="21"/>
                    <a:pt x="47" y="1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4"/>
                    <a:pt x="43" y="1"/>
                    <a:pt x="40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1"/>
                    <a:pt x="39" y="1"/>
                    <a:pt x="38" y="1"/>
                  </a:cubicBezTo>
                  <a:cubicBezTo>
                    <a:pt x="28" y="0"/>
                    <a:pt x="18" y="0"/>
                    <a:pt x="8" y="1"/>
                  </a:cubicBezTo>
                  <a:cubicBezTo>
                    <a:pt x="8" y="1"/>
                    <a:pt x="8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" y="1"/>
                    <a:pt x="1" y="4"/>
                    <a:pt x="0" y="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7" y="21"/>
                    <a:pt x="15" y="24"/>
                    <a:pt x="2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Bebas" pitchFamily="2" charset="0"/>
                <a:ea typeface="微软雅黑" panose="020B0503020204020204" charset="-122"/>
                <a:sym typeface="Bebas" pitchFamily="2" charset="0"/>
              </a:endParaRPr>
            </a:p>
          </p:txBody>
        </p:sp>
      </p:grpSp>
      <p:grpSp>
        <p:nvGrpSpPr>
          <p:cNvPr id="49" name="组合 48"/>
          <p:cNvGrpSpPr/>
          <p:nvPr>
            <p:custDataLst>
              <p:tags r:id="rId32"/>
            </p:custDataLst>
          </p:nvPr>
        </p:nvGrpSpPr>
        <p:grpSpPr>
          <a:xfrm>
            <a:off x="5181917" y="5453973"/>
            <a:ext cx="427855" cy="417136"/>
            <a:chOff x="5753100" y="4821238"/>
            <a:chExt cx="760413" cy="741362"/>
          </a:xfrm>
          <a:solidFill>
            <a:srgbClr val="FEFEFE"/>
          </a:solidFill>
        </p:grpSpPr>
        <p:sp>
          <p:nvSpPr>
            <p:cNvPr id="50" name="Freeform 915"/>
            <p:cNvSpPr/>
            <p:nvPr>
              <p:custDataLst>
                <p:tags r:id="rId33"/>
              </p:custDataLst>
            </p:nvPr>
          </p:nvSpPr>
          <p:spPr bwMode="auto">
            <a:xfrm>
              <a:off x="6064250" y="4821238"/>
              <a:ext cx="104775" cy="123825"/>
            </a:xfrm>
            <a:custGeom>
              <a:avLst/>
              <a:gdLst>
                <a:gd name="T0" fmla="*/ 11 w 28"/>
                <a:gd name="T1" fmla="*/ 32 h 33"/>
                <a:gd name="T2" fmla="*/ 26 w 28"/>
                <a:gd name="T3" fmla="*/ 19 h 33"/>
                <a:gd name="T4" fmla="*/ 17 w 28"/>
                <a:gd name="T5" fmla="*/ 1 h 33"/>
                <a:gd name="T6" fmla="*/ 1 w 28"/>
                <a:gd name="T7" fmla="*/ 14 h 33"/>
                <a:gd name="T8" fmla="*/ 11 w 28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3">
                  <a:moveTo>
                    <a:pt x="11" y="32"/>
                  </a:moveTo>
                  <a:cubicBezTo>
                    <a:pt x="18" y="33"/>
                    <a:pt x="24" y="27"/>
                    <a:pt x="26" y="19"/>
                  </a:cubicBezTo>
                  <a:cubicBezTo>
                    <a:pt x="28" y="10"/>
                    <a:pt x="24" y="2"/>
                    <a:pt x="17" y="1"/>
                  </a:cubicBezTo>
                  <a:cubicBezTo>
                    <a:pt x="10" y="0"/>
                    <a:pt x="3" y="6"/>
                    <a:pt x="1" y="14"/>
                  </a:cubicBezTo>
                  <a:cubicBezTo>
                    <a:pt x="0" y="22"/>
                    <a:pt x="4" y="30"/>
                    <a:pt x="1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Bebas" pitchFamily="2" charset="0"/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51" name="Freeform 916"/>
            <p:cNvSpPr/>
            <p:nvPr>
              <p:custDataLst>
                <p:tags r:id="rId34"/>
              </p:custDataLst>
            </p:nvPr>
          </p:nvSpPr>
          <p:spPr bwMode="auto">
            <a:xfrm>
              <a:off x="5838825" y="4929188"/>
              <a:ext cx="471488" cy="492125"/>
            </a:xfrm>
            <a:custGeom>
              <a:avLst/>
              <a:gdLst>
                <a:gd name="T0" fmla="*/ 27 w 126"/>
                <a:gd name="T1" fmla="*/ 32 h 131"/>
                <a:gd name="T2" fmla="*/ 40 w 126"/>
                <a:gd name="T3" fmla="*/ 22 h 131"/>
                <a:gd name="T4" fmla="*/ 26 w 126"/>
                <a:gd name="T5" fmla="*/ 62 h 131"/>
                <a:gd name="T6" fmla="*/ 26 w 126"/>
                <a:gd name="T7" fmla="*/ 62 h 131"/>
                <a:gd name="T8" fmla="*/ 36 w 126"/>
                <a:gd name="T9" fmla="*/ 66 h 131"/>
                <a:gd name="T10" fmla="*/ 31 w 126"/>
                <a:gd name="T11" fmla="*/ 91 h 131"/>
                <a:gd name="T12" fmla="*/ 17 w 126"/>
                <a:gd name="T13" fmla="*/ 123 h 131"/>
                <a:gd name="T14" fmla="*/ 32 w 126"/>
                <a:gd name="T15" fmla="*/ 131 h 131"/>
                <a:gd name="T16" fmla="*/ 51 w 126"/>
                <a:gd name="T17" fmla="*/ 88 h 131"/>
                <a:gd name="T18" fmla="*/ 54 w 126"/>
                <a:gd name="T19" fmla="*/ 74 h 131"/>
                <a:gd name="T20" fmla="*/ 75 w 126"/>
                <a:gd name="T21" fmla="*/ 75 h 131"/>
                <a:gd name="T22" fmla="*/ 73 w 126"/>
                <a:gd name="T23" fmla="*/ 79 h 131"/>
                <a:gd name="T24" fmla="*/ 70 w 126"/>
                <a:gd name="T25" fmla="*/ 96 h 131"/>
                <a:gd name="T26" fmla="*/ 86 w 126"/>
                <a:gd name="T27" fmla="*/ 100 h 131"/>
                <a:gd name="T28" fmla="*/ 92 w 126"/>
                <a:gd name="T29" fmla="*/ 80 h 131"/>
                <a:gd name="T30" fmla="*/ 95 w 126"/>
                <a:gd name="T31" fmla="*/ 69 h 131"/>
                <a:gd name="T32" fmla="*/ 86 w 126"/>
                <a:gd name="T33" fmla="*/ 57 h 131"/>
                <a:gd name="T34" fmla="*/ 86 w 126"/>
                <a:gd name="T35" fmla="*/ 57 h 131"/>
                <a:gd name="T36" fmla="*/ 85 w 126"/>
                <a:gd name="T37" fmla="*/ 57 h 131"/>
                <a:gd name="T38" fmla="*/ 84 w 126"/>
                <a:gd name="T39" fmla="*/ 57 h 131"/>
                <a:gd name="T40" fmla="*/ 81 w 126"/>
                <a:gd name="T41" fmla="*/ 56 h 131"/>
                <a:gd name="T42" fmla="*/ 76 w 126"/>
                <a:gd name="T43" fmla="*/ 56 h 131"/>
                <a:gd name="T44" fmla="*/ 66 w 126"/>
                <a:gd name="T45" fmla="*/ 55 h 131"/>
                <a:gd name="T46" fmla="*/ 74 w 126"/>
                <a:gd name="T47" fmla="*/ 27 h 131"/>
                <a:gd name="T48" fmla="*/ 78 w 126"/>
                <a:gd name="T49" fmla="*/ 33 h 131"/>
                <a:gd name="T50" fmla="*/ 83 w 126"/>
                <a:gd name="T51" fmla="*/ 39 h 131"/>
                <a:gd name="T52" fmla="*/ 84 w 126"/>
                <a:gd name="T53" fmla="*/ 40 h 131"/>
                <a:gd name="T54" fmla="*/ 91 w 126"/>
                <a:gd name="T55" fmla="*/ 45 h 131"/>
                <a:gd name="T56" fmla="*/ 91 w 126"/>
                <a:gd name="T57" fmla="*/ 45 h 131"/>
                <a:gd name="T58" fmla="*/ 91 w 126"/>
                <a:gd name="T59" fmla="*/ 45 h 131"/>
                <a:gd name="T60" fmla="*/ 92 w 126"/>
                <a:gd name="T61" fmla="*/ 45 h 131"/>
                <a:gd name="T62" fmla="*/ 95 w 126"/>
                <a:gd name="T63" fmla="*/ 45 h 131"/>
                <a:gd name="T64" fmla="*/ 126 w 126"/>
                <a:gd name="T65" fmla="*/ 45 h 131"/>
                <a:gd name="T66" fmla="*/ 126 w 126"/>
                <a:gd name="T67" fmla="*/ 28 h 131"/>
                <a:gd name="T68" fmla="*/ 95 w 126"/>
                <a:gd name="T69" fmla="*/ 29 h 131"/>
                <a:gd name="T70" fmla="*/ 94 w 126"/>
                <a:gd name="T71" fmla="*/ 29 h 131"/>
                <a:gd name="T72" fmla="*/ 91 w 126"/>
                <a:gd name="T73" fmla="*/ 24 h 131"/>
                <a:gd name="T74" fmla="*/ 81 w 126"/>
                <a:gd name="T75" fmla="*/ 12 h 131"/>
                <a:gd name="T76" fmla="*/ 75 w 126"/>
                <a:gd name="T77" fmla="*/ 9 h 131"/>
                <a:gd name="T78" fmla="*/ 74 w 126"/>
                <a:gd name="T79" fmla="*/ 8 h 131"/>
                <a:gd name="T80" fmla="*/ 76 w 126"/>
                <a:gd name="T81" fmla="*/ 14 h 131"/>
                <a:gd name="T82" fmla="*/ 71 w 126"/>
                <a:gd name="T83" fmla="*/ 16 h 131"/>
                <a:gd name="T84" fmla="*/ 71 w 126"/>
                <a:gd name="T85" fmla="*/ 21 h 131"/>
                <a:gd name="T86" fmla="*/ 61 w 126"/>
                <a:gd name="T87" fmla="*/ 37 h 131"/>
                <a:gd name="T88" fmla="*/ 68 w 126"/>
                <a:gd name="T89" fmla="*/ 12 h 131"/>
                <a:gd name="T90" fmla="*/ 69 w 126"/>
                <a:gd name="T91" fmla="*/ 11 h 131"/>
                <a:gd name="T92" fmla="*/ 70 w 126"/>
                <a:gd name="T93" fmla="*/ 6 h 131"/>
                <a:gd name="T94" fmla="*/ 68 w 126"/>
                <a:gd name="T95" fmla="*/ 5 h 131"/>
                <a:gd name="T96" fmla="*/ 65 w 126"/>
                <a:gd name="T97" fmla="*/ 10 h 131"/>
                <a:gd name="T98" fmla="*/ 65 w 126"/>
                <a:gd name="T99" fmla="*/ 11 h 131"/>
                <a:gd name="T100" fmla="*/ 57 w 126"/>
                <a:gd name="T101" fmla="*/ 35 h 131"/>
                <a:gd name="T102" fmla="*/ 58 w 126"/>
                <a:gd name="T103" fmla="*/ 17 h 131"/>
                <a:gd name="T104" fmla="*/ 61 w 126"/>
                <a:gd name="T105" fmla="*/ 12 h 131"/>
                <a:gd name="T106" fmla="*/ 59 w 126"/>
                <a:gd name="T107" fmla="*/ 8 h 131"/>
                <a:gd name="T108" fmla="*/ 63 w 126"/>
                <a:gd name="T109" fmla="*/ 4 h 131"/>
                <a:gd name="T110" fmla="*/ 53 w 126"/>
                <a:gd name="T111" fmla="*/ 1 h 131"/>
                <a:gd name="T112" fmla="*/ 44 w 126"/>
                <a:gd name="T113" fmla="*/ 1 h 131"/>
                <a:gd name="T114" fmla="*/ 18 w 126"/>
                <a:gd name="T115" fmla="*/ 19 h 131"/>
                <a:gd name="T116" fmla="*/ 0 w 126"/>
                <a:gd name="T117" fmla="*/ 49 h 131"/>
                <a:gd name="T118" fmla="*/ 15 w 126"/>
                <a:gd name="T119" fmla="*/ 57 h 131"/>
                <a:gd name="T120" fmla="*/ 27 w 126"/>
                <a:gd name="T121" fmla="*/ 3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31">
                  <a:moveTo>
                    <a:pt x="27" y="3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35" y="36"/>
                    <a:pt x="30" y="49"/>
                    <a:pt x="26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9" y="64"/>
                    <a:pt x="33" y="65"/>
                    <a:pt x="36" y="66"/>
                  </a:cubicBezTo>
                  <a:cubicBezTo>
                    <a:pt x="35" y="75"/>
                    <a:pt x="33" y="85"/>
                    <a:pt x="31" y="91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32" y="131"/>
                    <a:pt x="32" y="131"/>
                    <a:pt x="32" y="131"/>
                  </a:cubicBezTo>
                  <a:cubicBezTo>
                    <a:pt x="37" y="119"/>
                    <a:pt x="46" y="107"/>
                    <a:pt x="51" y="88"/>
                  </a:cubicBezTo>
                  <a:cubicBezTo>
                    <a:pt x="52" y="83"/>
                    <a:pt x="53" y="78"/>
                    <a:pt x="54" y="74"/>
                  </a:cubicBezTo>
                  <a:cubicBezTo>
                    <a:pt x="75" y="75"/>
                    <a:pt x="75" y="75"/>
                    <a:pt x="75" y="75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0" y="96"/>
                    <a:pt x="70" y="96"/>
                    <a:pt x="70" y="96"/>
                  </a:cubicBezTo>
                  <a:cubicBezTo>
                    <a:pt x="86" y="100"/>
                    <a:pt x="86" y="100"/>
                    <a:pt x="86" y="100"/>
                  </a:cubicBezTo>
                  <a:cubicBezTo>
                    <a:pt x="88" y="95"/>
                    <a:pt x="90" y="88"/>
                    <a:pt x="92" y="80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2" y="56"/>
                    <a:pt x="69" y="56"/>
                    <a:pt x="66" y="55"/>
                  </a:cubicBezTo>
                  <a:cubicBezTo>
                    <a:pt x="69" y="46"/>
                    <a:pt x="72" y="36"/>
                    <a:pt x="74" y="27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39"/>
                    <a:pt x="126" y="34"/>
                    <a:pt x="126" y="28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0" y="10"/>
                    <a:pt x="78" y="9"/>
                    <a:pt x="75" y="9"/>
                  </a:cubicBezTo>
                  <a:cubicBezTo>
                    <a:pt x="75" y="8"/>
                    <a:pt x="75" y="8"/>
                    <a:pt x="74" y="8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0" y="3"/>
                    <a:pt x="56" y="2"/>
                    <a:pt x="53" y="1"/>
                  </a:cubicBezTo>
                  <a:cubicBezTo>
                    <a:pt x="48" y="0"/>
                    <a:pt x="47" y="0"/>
                    <a:pt x="44" y="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7" y="34"/>
                    <a:pt x="6" y="39"/>
                    <a:pt x="0" y="49"/>
                  </a:cubicBezTo>
                  <a:cubicBezTo>
                    <a:pt x="5" y="52"/>
                    <a:pt x="10" y="55"/>
                    <a:pt x="15" y="57"/>
                  </a:cubicBezTo>
                  <a:cubicBezTo>
                    <a:pt x="19" y="49"/>
                    <a:pt x="27" y="35"/>
                    <a:pt x="27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Bebas" pitchFamily="2" charset="0"/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52" name="Freeform 917"/>
            <p:cNvSpPr>
              <a:spLocks noEditPoints="1"/>
            </p:cNvSpPr>
            <p:nvPr>
              <p:custDataLst>
                <p:tags r:id="rId35"/>
              </p:custDataLst>
            </p:nvPr>
          </p:nvSpPr>
          <p:spPr bwMode="auto">
            <a:xfrm>
              <a:off x="5753100" y="5135563"/>
              <a:ext cx="168275" cy="153988"/>
            </a:xfrm>
            <a:custGeom>
              <a:avLst/>
              <a:gdLst>
                <a:gd name="T0" fmla="*/ 5 w 45"/>
                <a:gd name="T1" fmla="*/ 33 h 41"/>
                <a:gd name="T2" fmla="*/ 7 w 45"/>
                <a:gd name="T3" fmla="*/ 32 h 41"/>
                <a:gd name="T4" fmla="*/ 7 w 45"/>
                <a:gd name="T5" fmla="*/ 32 h 41"/>
                <a:gd name="T6" fmla="*/ 29 w 45"/>
                <a:gd name="T7" fmla="*/ 39 h 41"/>
                <a:gd name="T8" fmla="*/ 29 w 45"/>
                <a:gd name="T9" fmla="*/ 39 h 41"/>
                <a:gd name="T10" fmla="*/ 30 w 45"/>
                <a:gd name="T11" fmla="*/ 41 h 41"/>
                <a:gd name="T12" fmla="*/ 32 w 45"/>
                <a:gd name="T13" fmla="*/ 41 h 41"/>
                <a:gd name="T14" fmla="*/ 33 w 45"/>
                <a:gd name="T15" fmla="*/ 40 h 41"/>
                <a:gd name="T16" fmla="*/ 33 w 45"/>
                <a:gd name="T17" fmla="*/ 40 h 41"/>
                <a:gd name="T18" fmla="*/ 38 w 45"/>
                <a:gd name="T19" fmla="*/ 37 h 41"/>
                <a:gd name="T20" fmla="*/ 44 w 45"/>
                <a:gd name="T21" fmla="*/ 18 h 41"/>
                <a:gd name="T22" fmla="*/ 41 w 45"/>
                <a:gd name="T23" fmla="*/ 13 h 41"/>
                <a:gd name="T24" fmla="*/ 36 w 45"/>
                <a:gd name="T25" fmla="*/ 11 h 41"/>
                <a:gd name="T26" fmla="*/ 36 w 45"/>
                <a:gd name="T27" fmla="*/ 11 h 41"/>
                <a:gd name="T28" fmla="*/ 32 w 45"/>
                <a:gd name="T29" fmla="*/ 4 h 41"/>
                <a:gd name="T30" fmla="*/ 25 w 45"/>
                <a:gd name="T31" fmla="*/ 1 h 41"/>
                <a:gd name="T32" fmla="*/ 17 w 45"/>
                <a:gd name="T33" fmla="*/ 5 h 41"/>
                <a:gd name="T34" fmla="*/ 17 w 45"/>
                <a:gd name="T35" fmla="*/ 6 h 41"/>
                <a:gd name="T36" fmla="*/ 12 w 45"/>
                <a:gd name="T37" fmla="*/ 4 h 41"/>
                <a:gd name="T38" fmla="*/ 7 w 45"/>
                <a:gd name="T39" fmla="*/ 7 h 41"/>
                <a:gd name="T40" fmla="*/ 1 w 45"/>
                <a:gd name="T41" fmla="*/ 25 h 41"/>
                <a:gd name="T42" fmla="*/ 3 w 45"/>
                <a:gd name="T43" fmla="*/ 30 h 41"/>
                <a:gd name="T44" fmla="*/ 3 w 45"/>
                <a:gd name="T45" fmla="*/ 31 h 41"/>
                <a:gd name="T46" fmla="*/ 3 w 45"/>
                <a:gd name="T47" fmla="*/ 32 h 41"/>
                <a:gd name="T48" fmla="*/ 5 w 45"/>
                <a:gd name="T49" fmla="*/ 33 h 41"/>
                <a:gd name="T50" fmla="*/ 20 w 45"/>
                <a:gd name="T51" fmla="*/ 6 h 41"/>
                <a:gd name="T52" fmla="*/ 24 w 45"/>
                <a:gd name="T53" fmla="*/ 4 h 41"/>
                <a:gd name="T54" fmla="*/ 31 w 45"/>
                <a:gd name="T55" fmla="*/ 7 h 41"/>
                <a:gd name="T56" fmla="*/ 33 w 45"/>
                <a:gd name="T57" fmla="*/ 10 h 41"/>
                <a:gd name="T58" fmla="*/ 33 w 45"/>
                <a:gd name="T59" fmla="*/ 10 h 41"/>
                <a:gd name="T60" fmla="*/ 20 w 45"/>
                <a:gd name="T61" fmla="*/ 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1">
                  <a:moveTo>
                    <a:pt x="5" y="33"/>
                  </a:moveTo>
                  <a:cubicBezTo>
                    <a:pt x="6" y="33"/>
                    <a:pt x="7" y="33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40"/>
                    <a:pt x="29" y="40"/>
                    <a:pt x="30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3" y="41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5" y="40"/>
                    <a:pt x="37" y="39"/>
                    <a:pt x="38" y="37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5" y="16"/>
                    <a:pt x="43" y="14"/>
                    <a:pt x="41" y="1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8"/>
                    <a:pt x="35" y="4"/>
                    <a:pt x="32" y="4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2" y="0"/>
                    <a:pt x="18" y="2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3"/>
                    <a:pt x="7" y="4"/>
                    <a:pt x="7" y="7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7"/>
                    <a:pt x="1" y="30"/>
                    <a:pt x="3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31"/>
                    <a:pt x="3" y="32"/>
                    <a:pt x="3" y="32"/>
                  </a:cubicBezTo>
                  <a:lnTo>
                    <a:pt x="5" y="33"/>
                  </a:lnTo>
                  <a:close/>
                  <a:moveTo>
                    <a:pt x="20" y="6"/>
                  </a:moveTo>
                  <a:cubicBezTo>
                    <a:pt x="21" y="4"/>
                    <a:pt x="22" y="4"/>
                    <a:pt x="24" y="4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3" y="7"/>
                    <a:pt x="33" y="8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0" y="6"/>
                    <a:pt x="20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Bebas" pitchFamily="2" charset="0"/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53" name="Freeform 918"/>
            <p:cNvSpPr/>
            <p:nvPr>
              <p:custDataLst>
                <p:tags r:id="rId36"/>
              </p:custDataLst>
            </p:nvPr>
          </p:nvSpPr>
          <p:spPr bwMode="auto">
            <a:xfrm>
              <a:off x="5764213" y="5105400"/>
              <a:ext cx="749300" cy="457200"/>
            </a:xfrm>
            <a:custGeom>
              <a:avLst/>
              <a:gdLst>
                <a:gd name="T0" fmla="*/ 472 w 472"/>
                <a:gd name="T1" fmla="*/ 0 h 288"/>
                <a:gd name="T2" fmla="*/ 389 w 472"/>
                <a:gd name="T3" fmla="*/ 33 h 288"/>
                <a:gd name="T4" fmla="*/ 406 w 472"/>
                <a:gd name="T5" fmla="*/ 45 h 288"/>
                <a:gd name="T6" fmla="*/ 302 w 472"/>
                <a:gd name="T7" fmla="*/ 156 h 288"/>
                <a:gd name="T8" fmla="*/ 210 w 472"/>
                <a:gd name="T9" fmla="*/ 147 h 288"/>
                <a:gd name="T10" fmla="*/ 137 w 472"/>
                <a:gd name="T11" fmla="*/ 222 h 288"/>
                <a:gd name="T12" fmla="*/ 61 w 472"/>
                <a:gd name="T13" fmla="*/ 184 h 288"/>
                <a:gd name="T14" fmla="*/ 0 w 472"/>
                <a:gd name="T15" fmla="*/ 262 h 288"/>
                <a:gd name="T16" fmla="*/ 33 w 472"/>
                <a:gd name="T17" fmla="*/ 288 h 288"/>
                <a:gd name="T18" fmla="*/ 73 w 472"/>
                <a:gd name="T19" fmla="*/ 239 h 288"/>
                <a:gd name="T20" fmla="*/ 146 w 472"/>
                <a:gd name="T21" fmla="*/ 274 h 288"/>
                <a:gd name="T22" fmla="*/ 226 w 472"/>
                <a:gd name="T23" fmla="*/ 191 h 288"/>
                <a:gd name="T24" fmla="*/ 318 w 472"/>
                <a:gd name="T25" fmla="*/ 201 h 288"/>
                <a:gd name="T26" fmla="*/ 441 w 472"/>
                <a:gd name="T27" fmla="*/ 71 h 288"/>
                <a:gd name="T28" fmla="*/ 465 w 472"/>
                <a:gd name="T29" fmla="*/ 88 h 288"/>
                <a:gd name="T30" fmla="*/ 472 w 472"/>
                <a:gd name="T31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2" h="288">
                  <a:moveTo>
                    <a:pt x="472" y="0"/>
                  </a:moveTo>
                  <a:lnTo>
                    <a:pt x="389" y="33"/>
                  </a:lnTo>
                  <a:lnTo>
                    <a:pt x="406" y="45"/>
                  </a:lnTo>
                  <a:lnTo>
                    <a:pt x="302" y="156"/>
                  </a:lnTo>
                  <a:lnTo>
                    <a:pt x="210" y="147"/>
                  </a:lnTo>
                  <a:lnTo>
                    <a:pt x="137" y="222"/>
                  </a:lnTo>
                  <a:lnTo>
                    <a:pt x="61" y="184"/>
                  </a:lnTo>
                  <a:lnTo>
                    <a:pt x="0" y="262"/>
                  </a:lnTo>
                  <a:lnTo>
                    <a:pt x="33" y="288"/>
                  </a:lnTo>
                  <a:lnTo>
                    <a:pt x="73" y="239"/>
                  </a:lnTo>
                  <a:lnTo>
                    <a:pt x="146" y="274"/>
                  </a:lnTo>
                  <a:lnTo>
                    <a:pt x="226" y="191"/>
                  </a:lnTo>
                  <a:lnTo>
                    <a:pt x="318" y="201"/>
                  </a:lnTo>
                  <a:lnTo>
                    <a:pt x="441" y="71"/>
                  </a:lnTo>
                  <a:lnTo>
                    <a:pt x="465" y="88"/>
                  </a:lnTo>
                  <a:lnTo>
                    <a:pt x="4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Bebas" pitchFamily="2" charset="0"/>
                <a:ea typeface="微软雅黑" panose="020B0503020204020204" charset="-122"/>
                <a:sym typeface="Bebas" pitchFamily="2" charset="0"/>
              </a:endParaRPr>
            </a:p>
          </p:txBody>
        </p:sp>
      </p:grpSp>
      <p:sp>
        <p:nvSpPr>
          <p:cNvPr id="54" name="Freeform 954"/>
          <p:cNvSpPr>
            <a:spLocks noEditPoints="1"/>
          </p:cNvSpPr>
          <p:nvPr>
            <p:custDataLst>
              <p:tags r:id="rId37"/>
            </p:custDataLst>
          </p:nvPr>
        </p:nvSpPr>
        <p:spPr bwMode="auto">
          <a:xfrm>
            <a:off x="6707742" y="2406166"/>
            <a:ext cx="389147" cy="436402"/>
          </a:xfrm>
          <a:custGeom>
            <a:avLst/>
            <a:gdLst>
              <a:gd name="T0" fmla="*/ 141 w 697"/>
              <a:gd name="T1" fmla="*/ 217 h 782"/>
              <a:gd name="T2" fmla="*/ 141 w 697"/>
              <a:gd name="T3" fmla="*/ 314 h 782"/>
              <a:gd name="T4" fmla="*/ 121 w 697"/>
              <a:gd name="T5" fmla="*/ 288 h 782"/>
              <a:gd name="T6" fmla="*/ 138 w 697"/>
              <a:gd name="T7" fmla="*/ 282 h 782"/>
              <a:gd name="T8" fmla="*/ 137 w 697"/>
              <a:gd name="T9" fmla="*/ 269 h 782"/>
              <a:gd name="T10" fmla="*/ 136 w 697"/>
              <a:gd name="T11" fmla="*/ 238 h 782"/>
              <a:gd name="T12" fmla="*/ 145 w 697"/>
              <a:gd name="T13" fmla="*/ 230 h 782"/>
              <a:gd name="T14" fmla="*/ 157 w 697"/>
              <a:gd name="T15" fmla="*/ 241 h 782"/>
              <a:gd name="T16" fmla="*/ 142 w 697"/>
              <a:gd name="T17" fmla="*/ 247 h 782"/>
              <a:gd name="T18" fmla="*/ 145 w 697"/>
              <a:gd name="T19" fmla="*/ 259 h 782"/>
              <a:gd name="T20" fmla="*/ 144 w 697"/>
              <a:gd name="T21" fmla="*/ 291 h 782"/>
              <a:gd name="T22" fmla="*/ 136 w 697"/>
              <a:gd name="T23" fmla="*/ 300 h 782"/>
              <a:gd name="T24" fmla="*/ 121 w 697"/>
              <a:gd name="T25" fmla="*/ 288 h 782"/>
              <a:gd name="T26" fmla="*/ 248 w 697"/>
              <a:gd name="T27" fmla="*/ 233 h 782"/>
              <a:gd name="T28" fmla="*/ 456 w 697"/>
              <a:gd name="T29" fmla="*/ 233 h 782"/>
              <a:gd name="T30" fmla="*/ 359 w 697"/>
              <a:gd name="T31" fmla="*/ 289 h 782"/>
              <a:gd name="T32" fmla="*/ 340 w 697"/>
              <a:gd name="T33" fmla="*/ 308 h 782"/>
              <a:gd name="T34" fmla="*/ 309 w 697"/>
              <a:gd name="T35" fmla="*/ 283 h 782"/>
              <a:gd name="T36" fmla="*/ 345 w 697"/>
              <a:gd name="T37" fmla="*/ 269 h 782"/>
              <a:gd name="T38" fmla="*/ 343 w 697"/>
              <a:gd name="T39" fmla="*/ 242 h 782"/>
              <a:gd name="T40" fmla="*/ 341 w 697"/>
              <a:gd name="T41" fmla="*/ 175 h 782"/>
              <a:gd name="T42" fmla="*/ 359 w 697"/>
              <a:gd name="T43" fmla="*/ 158 h 782"/>
              <a:gd name="T44" fmla="*/ 386 w 697"/>
              <a:gd name="T45" fmla="*/ 180 h 782"/>
              <a:gd name="T46" fmla="*/ 354 w 697"/>
              <a:gd name="T47" fmla="*/ 194 h 782"/>
              <a:gd name="T48" fmla="*/ 361 w 697"/>
              <a:gd name="T49" fmla="*/ 221 h 782"/>
              <a:gd name="T50" fmla="*/ 359 w 697"/>
              <a:gd name="T51" fmla="*/ 289 h 782"/>
              <a:gd name="T52" fmla="*/ 122 w 697"/>
              <a:gd name="T53" fmla="*/ 426 h 782"/>
              <a:gd name="T54" fmla="*/ 255 w 697"/>
              <a:gd name="T55" fmla="*/ 426 h 782"/>
              <a:gd name="T56" fmla="*/ 193 w 697"/>
              <a:gd name="T57" fmla="*/ 462 h 782"/>
              <a:gd name="T58" fmla="*/ 181 w 697"/>
              <a:gd name="T59" fmla="*/ 474 h 782"/>
              <a:gd name="T60" fmla="*/ 161 w 697"/>
              <a:gd name="T61" fmla="*/ 458 h 782"/>
              <a:gd name="T62" fmla="*/ 184 w 697"/>
              <a:gd name="T63" fmla="*/ 449 h 782"/>
              <a:gd name="T64" fmla="*/ 183 w 697"/>
              <a:gd name="T65" fmla="*/ 431 h 782"/>
              <a:gd name="T66" fmla="*/ 182 w 697"/>
              <a:gd name="T67" fmla="*/ 389 h 782"/>
              <a:gd name="T68" fmla="*/ 194 w 697"/>
              <a:gd name="T69" fmla="*/ 378 h 782"/>
              <a:gd name="T70" fmla="*/ 211 w 697"/>
              <a:gd name="T71" fmla="*/ 392 h 782"/>
              <a:gd name="T72" fmla="*/ 190 w 697"/>
              <a:gd name="T73" fmla="*/ 401 h 782"/>
              <a:gd name="T74" fmla="*/ 194 w 697"/>
              <a:gd name="T75" fmla="*/ 418 h 782"/>
              <a:gd name="T76" fmla="*/ 193 w 697"/>
              <a:gd name="T77" fmla="*/ 462 h 782"/>
              <a:gd name="T78" fmla="*/ 601 w 697"/>
              <a:gd name="T79" fmla="*/ 366 h 782"/>
              <a:gd name="T80" fmla="*/ 585 w 697"/>
              <a:gd name="T81" fmla="*/ 182 h 782"/>
              <a:gd name="T82" fmla="*/ 298 w 697"/>
              <a:gd name="T83" fmla="*/ 0 h 782"/>
              <a:gd name="T84" fmla="*/ 2 w 697"/>
              <a:gd name="T85" fmla="*/ 302 h 782"/>
              <a:gd name="T86" fmla="*/ 0 w 697"/>
              <a:gd name="T87" fmla="*/ 781 h 782"/>
              <a:gd name="T88" fmla="*/ 433 w 697"/>
              <a:gd name="T89" fmla="*/ 674 h 782"/>
              <a:gd name="T90" fmla="*/ 563 w 697"/>
              <a:gd name="T91" fmla="*/ 673 h 782"/>
              <a:gd name="T92" fmla="*/ 564 w 697"/>
              <a:gd name="T93" fmla="*/ 673 h 782"/>
              <a:gd name="T94" fmla="*/ 595 w 697"/>
              <a:gd name="T95" fmla="*/ 577 h 782"/>
              <a:gd name="T96" fmla="*/ 561 w 697"/>
              <a:gd name="T97" fmla="*/ 554 h 782"/>
              <a:gd name="T98" fmla="*/ 598 w 697"/>
              <a:gd name="T99" fmla="*/ 536 h 782"/>
              <a:gd name="T100" fmla="*/ 595 w 697"/>
              <a:gd name="T101" fmla="*/ 527 h 782"/>
              <a:gd name="T102" fmla="*/ 652 w 697"/>
              <a:gd name="T103" fmla="*/ 426 h 782"/>
              <a:gd name="T104" fmla="*/ 141 w 697"/>
              <a:gd name="T105" fmla="*/ 201 h 782"/>
              <a:gd name="T106" fmla="*/ 141 w 697"/>
              <a:gd name="T107" fmla="*/ 329 h 782"/>
              <a:gd name="T108" fmla="*/ 189 w 697"/>
              <a:gd name="T109" fmla="*/ 514 h 782"/>
              <a:gd name="T110" fmla="*/ 189 w 697"/>
              <a:gd name="T111" fmla="*/ 337 h 782"/>
              <a:gd name="T112" fmla="*/ 189 w 697"/>
              <a:gd name="T113" fmla="*/ 514 h 782"/>
              <a:gd name="T114" fmla="*/ 215 w 697"/>
              <a:gd name="T115" fmla="*/ 233 h 782"/>
              <a:gd name="T116" fmla="*/ 489 w 697"/>
              <a:gd name="T117" fmla="*/ 233 h 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97" h="782">
                <a:moveTo>
                  <a:pt x="189" y="265"/>
                </a:moveTo>
                <a:cubicBezTo>
                  <a:pt x="189" y="238"/>
                  <a:pt x="168" y="217"/>
                  <a:pt x="141" y="217"/>
                </a:cubicBezTo>
                <a:cubicBezTo>
                  <a:pt x="115" y="217"/>
                  <a:pt x="93" y="238"/>
                  <a:pt x="93" y="265"/>
                </a:cubicBezTo>
                <a:cubicBezTo>
                  <a:pt x="93" y="292"/>
                  <a:pt x="115" y="314"/>
                  <a:pt x="141" y="314"/>
                </a:cubicBezTo>
                <a:cubicBezTo>
                  <a:pt x="168" y="314"/>
                  <a:pt x="189" y="292"/>
                  <a:pt x="189" y="265"/>
                </a:cubicBezTo>
                <a:moveTo>
                  <a:pt x="121" y="288"/>
                </a:moveTo>
                <a:cubicBezTo>
                  <a:pt x="124" y="278"/>
                  <a:pt x="124" y="278"/>
                  <a:pt x="124" y="278"/>
                </a:cubicBezTo>
                <a:cubicBezTo>
                  <a:pt x="127" y="280"/>
                  <a:pt x="132" y="282"/>
                  <a:pt x="138" y="282"/>
                </a:cubicBezTo>
                <a:cubicBezTo>
                  <a:pt x="143" y="282"/>
                  <a:pt x="146" y="280"/>
                  <a:pt x="146" y="277"/>
                </a:cubicBezTo>
                <a:cubicBezTo>
                  <a:pt x="146" y="273"/>
                  <a:pt x="144" y="271"/>
                  <a:pt x="137" y="269"/>
                </a:cubicBezTo>
                <a:cubicBezTo>
                  <a:pt x="128" y="266"/>
                  <a:pt x="122" y="262"/>
                  <a:pt x="122" y="254"/>
                </a:cubicBezTo>
                <a:cubicBezTo>
                  <a:pt x="122" y="246"/>
                  <a:pt x="127" y="240"/>
                  <a:pt x="136" y="238"/>
                </a:cubicBezTo>
                <a:cubicBezTo>
                  <a:pt x="136" y="230"/>
                  <a:pt x="136" y="230"/>
                  <a:pt x="136" y="230"/>
                </a:cubicBezTo>
                <a:cubicBezTo>
                  <a:pt x="145" y="230"/>
                  <a:pt x="145" y="230"/>
                  <a:pt x="145" y="230"/>
                </a:cubicBezTo>
                <a:cubicBezTo>
                  <a:pt x="145" y="238"/>
                  <a:pt x="145" y="238"/>
                  <a:pt x="145" y="238"/>
                </a:cubicBezTo>
                <a:cubicBezTo>
                  <a:pt x="150" y="238"/>
                  <a:pt x="154" y="239"/>
                  <a:pt x="157" y="241"/>
                </a:cubicBezTo>
                <a:cubicBezTo>
                  <a:pt x="155" y="250"/>
                  <a:pt x="155" y="250"/>
                  <a:pt x="155" y="250"/>
                </a:cubicBezTo>
                <a:cubicBezTo>
                  <a:pt x="152" y="249"/>
                  <a:pt x="148" y="247"/>
                  <a:pt x="142" y="247"/>
                </a:cubicBezTo>
                <a:cubicBezTo>
                  <a:pt x="137" y="247"/>
                  <a:pt x="135" y="250"/>
                  <a:pt x="135" y="252"/>
                </a:cubicBezTo>
                <a:cubicBezTo>
                  <a:pt x="135" y="255"/>
                  <a:pt x="138" y="257"/>
                  <a:pt x="145" y="259"/>
                </a:cubicBezTo>
                <a:cubicBezTo>
                  <a:pt x="155" y="263"/>
                  <a:pt x="159" y="268"/>
                  <a:pt x="159" y="275"/>
                </a:cubicBezTo>
                <a:cubicBezTo>
                  <a:pt x="159" y="283"/>
                  <a:pt x="154" y="290"/>
                  <a:pt x="144" y="291"/>
                </a:cubicBezTo>
                <a:cubicBezTo>
                  <a:pt x="144" y="300"/>
                  <a:pt x="144" y="300"/>
                  <a:pt x="144" y="300"/>
                </a:cubicBezTo>
                <a:cubicBezTo>
                  <a:pt x="136" y="300"/>
                  <a:pt x="136" y="300"/>
                  <a:pt x="136" y="300"/>
                </a:cubicBezTo>
                <a:cubicBezTo>
                  <a:pt x="136" y="292"/>
                  <a:pt x="136" y="292"/>
                  <a:pt x="136" y="292"/>
                </a:cubicBezTo>
                <a:cubicBezTo>
                  <a:pt x="130" y="292"/>
                  <a:pt x="125" y="290"/>
                  <a:pt x="121" y="288"/>
                </a:cubicBezTo>
                <a:moveTo>
                  <a:pt x="352" y="128"/>
                </a:moveTo>
                <a:cubicBezTo>
                  <a:pt x="295" y="128"/>
                  <a:pt x="248" y="175"/>
                  <a:pt x="248" y="233"/>
                </a:cubicBezTo>
                <a:cubicBezTo>
                  <a:pt x="248" y="291"/>
                  <a:pt x="295" y="338"/>
                  <a:pt x="352" y="338"/>
                </a:cubicBezTo>
                <a:cubicBezTo>
                  <a:pt x="410" y="338"/>
                  <a:pt x="456" y="291"/>
                  <a:pt x="456" y="233"/>
                </a:cubicBezTo>
                <a:cubicBezTo>
                  <a:pt x="456" y="175"/>
                  <a:pt x="410" y="128"/>
                  <a:pt x="352" y="128"/>
                </a:cubicBezTo>
                <a:moveTo>
                  <a:pt x="359" y="289"/>
                </a:moveTo>
                <a:cubicBezTo>
                  <a:pt x="359" y="308"/>
                  <a:pt x="359" y="308"/>
                  <a:pt x="359" y="308"/>
                </a:cubicBezTo>
                <a:cubicBezTo>
                  <a:pt x="340" y="308"/>
                  <a:pt x="340" y="308"/>
                  <a:pt x="340" y="308"/>
                </a:cubicBezTo>
                <a:cubicBezTo>
                  <a:pt x="340" y="291"/>
                  <a:pt x="340" y="291"/>
                  <a:pt x="340" y="291"/>
                </a:cubicBezTo>
                <a:cubicBezTo>
                  <a:pt x="328" y="290"/>
                  <a:pt x="316" y="287"/>
                  <a:pt x="309" y="283"/>
                </a:cubicBezTo>
                <a:cubicBezTo>
                  <a:pt x="314" y="261"/>
                  <a:pt x="314" y="261"/>
                  <a:pt x="314" y="261"/>
                </a:cubicBezTo>
                <a:cubicBezTo>
                  <a:pt x="322" y="266"/>
                  <a:pt x="333" y="269"/>
                  <a:pt x="345" y="269"/>
                </a:cubicBezTo>
                <a:cubicBezTo>
                  <a:pt x="356" y="269"/>
                  <a:pt x="363" y="265"/>
                  <a:pt x="363" y="258"/>
                </a:cubicBezTo>
                <a:cubicBezTo>
                  <a:pt x="363" y="251"/>
                  <a:pt x="357" y="246"/>
                  <a:pt x="343" y="242"/>
                </a:cubicBezTo>
                <a:cubicBezTo>
                  <a:pt x="324" y="235"/>
                  <a:pt x="310" y="226"/>
                  <a:pt x="310" y="208"/>
                </a:cubicBezTo>
                <a:cubicBezTo>
                  <a:pt x="310" y="192"/>
                  <a:pt x="322" y="179"/>
                  <a:pt x="341" y="175"/>
                </a:cubicBezTo>
                <a:cubicBezTo>
                  <a:pt x="341" y="158"/>
                  <a:pt x="341" y="158"/>
                  <a:pt x="341" y="158"/>
                </a:cubicBezTo>
                <a:cubicBezTo>
                  <a:pt x="359" y="158"/>
                  <a:pt x="359" y="158"/>
                  <a:pt x="359" y="158"/>
                </a:cubicBezTo>
                <a:cubicBezTo>
                  <a:pt x="359" y="174"/>
                  <a:pt x="359" y="174"/>
                  <a:pt x="359" y="174"/>
                </a:cubicBezTo>
                <a:cubicBezTo>
                  <a:pt x="372" y="174"/>
                  <a:pt x="380" y="177"/>
                  <a:pt x="386" y="180"/>
                </a:cubicBezTo>
                <a:cubicBezTo>
                  <a:pt x="381" y="201"/>
                  <a:pt x="381" y="201"/>
                  <a:pt x="381" y="201"/>
                </a:cubicBezTo>
                <a:cubicBezTo>
                  <a:pt x="376" y="199"/>
                  <a:pt x="368" y="194"/>
                  <a:pt x="354" y="194"/>
                </a:cubicBezTo>
                <a:cubicBezTo>
                  <a:pt x="342" y="194"/>
                  <a:pt x="338" y="200"/>
                  <a:pt x="338" y="205"/>
                </a:cubicBezTo>
                <a:cubicBezTo>
                  <a:pt x="338" y="211"/>
                  <a:pt x="345" y="215"/>
                  <a:pt x="361" y="221"/>
                </a:cubicBezTo>
                <a:cubicBezTo>
                  <a:pt x="383" y="228"/>
                  <a:pt x="391" y="239"/>
                  <a:pt x="391" y="255"/>
                </a:cubicBezTo>
                <a:cubicBezTo>
                  <a:pt x="391" y="272"/>
                  <a:pt x="380" y="286"/>
                  <a:pt x="359" y="289"/>
                </a:cubicBezTo>
                <a:moveTo>
                  <a:pt x="189" y="358"/>
                </a:moveTo>
                <a:cubicBezTo>
                  <a:pt x="152" y="358"/>
                  <a:pt x="122" y="389"/>
                  <a:pt x="122" y="426"/>
                </a:cubicBezTo>
                <a:cubicBezTo>
                  <a:pt x="122" y="463"/>
                  <a:pt x="152" y="493"/>
                  <a:pt x="189" y="493"/>
                </a:cubicBezTo>
                <a:cubicBezTo>
                  <a:pt x="226" y="493"/>
                  <a:pt x="255" y="463"/>
                  <a:pt x="255" y="426"/>
                </a:cubicBezTo>
                <a:cubicBezTo>
                  <a:pt x="255" y="389"/>
                  <a:pt x="226" y="358"/>
                  <a:pt x="189" y="358"/>
                </a:cubicBezTo>
                <a:moveTo>
                  <a:pt x="193" y="462"/>
                </a:moveTo>
                <a:cubicBezTo>
                  <a:pt x="193" y="474"/>
                  <a:pt x="193" y="474"/>
                  <a:pt x="193" y="474"/>
                </a:cubicBezTo>
                <a:cubicBezTo>
                  <a:pt x="181" y="474"/>
                  <a:pt x="181" y="474"/>
                  <a:pt x="181" y="474"/>
                </a:cubicBezTo>
                <a:cubicBezTo>
                  <a:pt x="181" y="463"/>
                  <a:pt x="181" y="463"/>
                  <a:pt x="181" y="463"/>
                </a:cubicBezTo>
                <a:cubicBezTo>
                  <a:pt x="173" y="462"/>
                  <a:pt x="166" y="460"/>
                  <a:pt x="161" y="458"/>
                </a:cubicBezTo>
                <a:cubicBezTo>
                  <a:pt x="165" y="444"/>
                  <a:pt x="165" y="444"/>
                  <a:pt x="165" y="444"/>
                </a:cubicBezTo>
                <a:cubicBezTo>
                  <a:pt x="170" y="446"/>
                  <a:pt x="177" y="449"/>
                  <a:pt x="184" y="449"/>
                </a:cubicBezTo>
                <a:cubicBezTo>
                  <a:pt x="191" y="449"/>
                  <a:pt x="196" y="446"/>
                  <a:pt x="196" y="442"/>
                </a:cubicBezTo>
                <a:cubicBezTo>
                  <a:pt x="196" y="437"/>
                  <a:pt x="192" y="434"/>
                  <a:pt x="183" y="431"/>
                </a:cubicBezTo>
                <a:cubicBezTo>
                  <a:pt x="171" y="427"/>
                  <a:pt x="162" y="421"/>
                  <a:pt x="162" y="410"/>
                </a:cubicBezTo>
                <a:cubicBezTo>
                  <a:pt x="162" y="399"/>
                  <a:pt x="169" y="391"/>
                  <a:pt x="182" y="389"/>
                </a:cubicBezTo>
                <a:cubicBezTo>
                  <a:pt x="182" y="378"/>
                  <a:pt x="182" y="378"/>
                  <a:pt x="182" y="378"/>
                </a:cubicBezTo>
                <a:cubicBezTo>
                  <a:pt x="194" y="378"/>
                  <a:pt x="194" y="378"/>
                  <a:pt x="194" y="378"/>
                </a:cubicBezTo>
                <a:cubicBezTo>
                  <a:pt x="194" y="388"/>
                  <a:pt x="194" y="388"/>
                  <a:pt x="194" y="388"/>
                </a:cubicBezTo>
                <a:cubicBezTo>
                  <a:pt x="201" y="388"/>
                  <a:pt x="207" y="390"/>
                  <a:pt x="211" y="392"/>
                </a:cubicBezTo>
                <a:cubicBezTo>
                  <a:pt x="207" y="405"/>
                  <a:pt x="207" y="405"/>
                  <a:pt x="207" y="405"/>
                </a:cubicBezTo>
                <a:cubicBezTo>
                  <a:pt x="204" y="404"/>
                  <a:pt x="199" y="401"/>
                  <a:pt x="190" y="401"/>
                </a:cubicBezTo>
                <a:cubicBezTo>
                  <a:pt x="183" y="401"/>
                  <a:pt x="180" y="404"/>
                  <a:pt x="180" y="408"/>
                </a:cubicBezTo>
                <a:cubicBezTo>
                  <a:pt x="180" y="412"/>
                  <a:pt x="184" y="414"/>
                  <a:pt x="194" y="418"/>
                </a:cubicBezTo>
                <a:cubicBezTo>
                  <a:pt x="208" y="423"/>
                  <a:pt x="214" y="429"/>
                  <a:pt x="214" y="440"/>
                </a:cubicBezTo>
                <a:cubicBezTo>
                  <a:pt x="214" y="451"/>
                  <a:pt x="207" y="459"/>
                  <a:pt x="193" y="462"/>
                </a:cubicBezTo>
                <a:moveTo>
                  <a:pt x="652" y="426"/>
                </a:moveTo>
                <a:cubicBezTo>
                  <a:pt x="636" y="408"/>
                  <a:pt x="611" y="388"/>
                  <a:pt x="601" y="366"/>
                </a:cubicBezTo>
                <a:cubicBezTo>
                  <a:pt x="587" y="333"/>
                  <a:pt x="603" y="301"/>
                  <a:pt x="603" y="267"/>
                </a:cubicBezTo>
                <a:cubicBezTo>
                  <a:pt x="602" y="240"/>
                  <a:pt x="594" y="207"/>
                  <a:pt x="585" y="182"/>
                </a:cubicBezTo>
                <a:cubicBezTo>
                  <a:pt x="570" y="141"/>
                  <a:pt x="543" y="107"/>
                  <a:pt x="509" y="80"/>
                </a:cubicBezTo>
                <a:cubicBezTo>
                  <a:pt x="456" y="31"/>
                  <a:pt x="381" y="0"/>
                  <a:pt x="298" y="0"/>
                </a:cubicBezTo>
                <a:cubicBezTo>
                  <a:pt x="133" y="0"/>
                  <a:pt x="0" y="122"/>
                  <a:pt x="0" y="273"/>
                </a:cubicBezTo>
                <a:cubicBezTo>
                  <a:pt x="0" y="283"/>
                  <a:pt x="1" y="293"/>
                  <a:pt x="2" y="302"/>
                </a:cubicBezTo>
                <a:cubicBezTo>
                  <a:pt x="3" y="368"/>
                  <a:pt x="23" y="446"/>
                  <a:pt x="82" y="533"/>
                </a:cubicBezTo>
                <a:cubicBezTo>
                  <a:pt x="82" y="533"/>
                  <a:pt x="164" y="697"/>
                  <a:pt x="0" y="781"/>
                </a:cubicBezTo>
                <a:cubicBezTo>
                  <a:pt x="362" y="782"/>
                  <a:pt x="362" y="782"/>
                  <a:pt x="362" y="782"/>
                </a:cubicBezTo>
                <a:cubicBezTo>
                  <a:pt x="362" y="782"/>
                  <a:pt x="389" y="674"/>
                  <a:pt x="433" y="674"/>
                </a:cubicBezTo>
                <a:cubicBezTo>
                  <a:pt x="470" y="674"/>
                  <a:pt x="508" y="677"/>
                  <a:pt x="545" y="675"/>
                </a:cubicBezTo>
                <a:cubicBezTo>
                  <a:pt x="553" y="676"/>
                  <a:pt x="558" y="675"/>
                  <a:pt x="563" y="673"/>
                </a:cubicBezTo>
                <a:cubicBezTo>
                  <a:pt x="563" y="673"/>
                  <a:pt x="563" y="673"/>
                  <a:pt x="564" y="673"/>
                </a:cubicBezTo>
                <a:cubicBezTo>
                  <a:pt x="564" y="673"/>
                  <a:pt x="564" y="673"/>
                  <a:pt x="564" y="673"/>
                </a:cubicBezTo>
                <a:cubicBezTo>
                  <a:pt x="589" y="660"/>
                  <a:pt x="571" y="601"/>
                  <a:pt x="571" y="601"/>
                </a:cubicBezTo>
                <a:cubicBezTo>
                  <a:pt x="586" y="595"/>
                  <a:pt x="595" y="585"/>
                  <a:pt x="595" y="577"/>
                </a:cubicBezTo>
                <a:cubicBezTo>
                  <a:pt x="595" y="575"/>
                  <a:pt x="595" y="575"/>
                  <a:pt x="595" y="575"/>
                </a:cubicBezTo>
                <a:cubicBezTo>
                  <a:pt x="595" y="565"/>
                  <a:pt x="581" y="557"/>
                  <a:pt x="561" y="554"/>
                </a:cubicBezTo>
                <a:cubicBezTo>
                  <a:pt x="570" y="554"/>
                  <a:pt x="570" y="554"/>
                  <a:pt x="570" y="554"/>
                </a:cubicBezTo>
                <a:cubicBezTo>
                  <a:pt x="585" y="554"/>
                  <a:pt x="598" y="546"/>
                  <a:pt x="598" y="536"/>
                </a:cubicBezTo>
                <a:cubicBezTo>
                  <a:pt x="598" y="535"/>
                  <a:pt x="598" y="535"/>
                  <a:pt x="598" y="535"/>
                </a:cubicBezTo>
                <a:cubicBezTo>
                  <a:pt x="598" y="532"/>
                  <a:pt x="597" y="529"/>
                  <a:pt x="595" y="527"/>
                </a:cubicBezTo>
                <a:cubicBezTo>
                  <a:pt x="598" y="514"/>
                  <a:pt x="609" y="461"/>
                  <a:pt x="611" y="461"/>
                </a:cubicBezTo>
                <a:cubicBezTo>
                  <a:pt x="697" y="457"/>
                  <a:pt x="652" y="426"/>
                  <a:pt x="652" y="426"/>
                </a:cubicBezTo>
                <a:moveTo>
                  <a:pt x="78" y="265"/>
                </a:moveTo>
                <a:cubicBezTo>
                  <a:pt x="78" y="230"/>
                  <a:pt x="106" y="201"/>
                  <a:pt x="141" y="201"/>
                </a:cubicBezTo>
                <a:cubicBezTo>
                  <a:pt x="176" y="201"/>
                  <a:pt x="205" y="230"/>
                  <a:pt x="205" y="265"/>
                </a:cubicBezTo>
                <a:cubicBezTo>
                  <a:pt x="205" y="300"/>
                  <a:pt x="176" y="329"/>
                  <a:pt x="141" y="329"/>
                </a:cubicBezTo>
                <a:cubicBezTo>
                  <a:pt x="106" y="329"/>
                  <a:pt x="78" y="300"/>
                  <a:pt x="78" y="265"/>
                </a:cubicBezTo>
                <a:moveTo>
                  <a:pt x="189" y="514"/>
                </a:moveTo>
                <a:cubicBezTo>
                  <a:pt x="141" y="514"/>
                  <a:pt x="101" y="474"/>
                  <a:pt x="101" y="426"/>
                </a:cubicBezTo>
                <a:cubicBezTo>
                  <a:pt x="101" y="377"/>
                  <a:pt x="141" y="337"/>
                  <a:pt x="189" y="337"/>
                </a:cubicBezTo>
                <a:cubicBezTo>
                  <a:pt x="237" y="337"/>
                  <a:pt x="276" y="377"/>
                  <a:pt x="276" y="426"/>
                </a:cubicBezTo>
                <a:cubicBezTo>
                  <a:pt x="276" y="474"/>
                  <a:pt x="237" y="514"/>
                  <a:pt x="189" y="514"/>
                </a:cubicBezTo>
                <a:moveTo>
                  <a:pt x="352" y="371"/>
                </a:moveTo>
                <a:cubicBezTo>
                  <a:pt x="276" y="371"/>
                  <a:pt x="215" y="309"/>
                  <a:pt x="215" y="233"/>
                </a:cubicBezTo>
                <a:cubicBezTo>
                  <a:pt x="215" y="157"/>
                  <a:pt x="276" y="95"/>
                  <a:pt x="352" y="95"/>
                </a:cubicBezTo>
                <a:cubicBezTo>
                  <a:pt x="428" y="95"/>
                  <a:pt x="489" y="157"/>
                  <a:pt x="489" y="233"/>
                </a:cubicBezTo>
                <a:cubicBezTo>
                  <a:pt x="489" y="309"/>
                  <a:pt x="428" y="371"/>
                  <a:pt x="352" y="371"/>
                </a:cubicBezTo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55" name="TextBox 37"/>
          <p:cNvSpPr txBox="1"/>
          <p:nvPr>
            <p:custDataLst>
              <p:tags r:id="rId38"/>
            </p:custDataLst>
          </p:nvPr>
        </p:nvSpPr>
        <p:spPr>
          <a:xfrm>
            <a:off x="7405857" y="2171310"/>
            <a:ext cx="1605280" cy="73850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charset="-122"/>
                <a:cs typeface="华文黑体" pitchFamily="2" charset="-122"/>
                <a:sym typeface="Noto Sans SC" panose="020B0200000000000000" charset="-122"/>
              </a:rPr>
              <a:t>平台</a:t>
            </a: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charset="-122"/>
                <a:cs typeface="华文黑体" pitchFamily="2" charset="-122"/>
                <a:sym typeface="Noto Sans SC" panose="020B0200000000000000" charset="-122"/>
              </a:rPr>
              <a:t>红利窗口期</a:t>
            </a:r>
            <a:endParaRPr lang="en-US" sz="1600"/>
          </a:p>
          <a:p>
            <a:pPr>
              <a:lnSpc>
                <a:spcPct val="150000"/>
              </a:lnSpc>
            </a:pPr>
            <a:endParaRPr lang="en-US" altLang="en-US" sz="1600" dirty="0">
              <a:solidFill>
                <a:srgbClr val="124062"/>
              </a:solidFill>
              <a:latin typeface="Bebas" pitchFamily="2" charset="0"/>
              <a:ea typeface="微软雅黑" panose="020B050302020402020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56" name="TextBox 38"/>
          <p:cNvSpPr txBox="1"/>
          <p:nvPr>
            <p:custDataLst>
              <p:tags r:id="rId39"/>
            </p:custDataLst>
          </p:nvPr>
        </p:nvSpPr>
        <p:spPr>
          <a:xfrm>
            <a:off x="7405857" y="2520081"/>
            <a:ext cx="3743482" cy="490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lnSpc>
                <a:spcPct val="108000"/>
              </a:lnSpc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charset="-122"/>
              </a:rPr>
              <a:t>当前各大主流AI平台对企业内容的收录处于零门槛阶段，后期大概率开启付费认证，现在入局成本最低。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Noto Sans SC" panose="020B0200000000000000" charset="-122"/>
            </a:endParaRPr>
          </a:p>
        </p:txBody>
      </p:sp>
      <p:sp>
        <p:nvSpPr>
          <p:cNvPr id="57" name="TextBox 39"/>
          <p:cNvSpPr txBox="1"/>
          <p:nvPr>
            <p:custDataLst>
              <p:tags r:id="rId40"/>
            </p:custDataLst>
          </p:nvPr>
        </p:nvSpPr>
        <p:spPr>
          <a:xfrm>
            <a:off x="7405857" y="3780054"/>
            <a:ext cx="1808480" cy="307340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charset="-122"/>
                <a:cs typeface="华文黑体" pitchFamily="2" charset="-122"/>
                <a:sym typeface="Noto Sans SC" panose="020B0200000000000000" charset="-122"/>
              </a:rPr>
              <a:t>智能词库自动拓词</a:t>
            </a:r>
            <a:endParaRPr lang="zh-CN" altLang="en-US" sz="1600" dirty="0">
              <a:solidFill>
                <a:srgbClr val="124062"/>
              </a:solidFill>
              <a:latin typeface="Bebas" pitchFamily="2" charset="0"/>
              <a:ea typeface="微软雅黑" panose="020B0503020204020204" charset="-122"/>
              <a:cs typeface="华文黑体" pitchFamily="2" charset="-122"/>
              <a:sym typeface="Noto Sans SC" panose="020B0200000000000000" charset="-122"/>
            </a:endParaRPr>
          </a:p>
        </p:txBody>
      </p:sp>
      <p:sp>
        <p:nvSpPr>
          <p:cNvPr id="58" name="TextBox 40"/>
          <p:cNvSpPr txBox="1"/>
          <p:nvPr>
            <p:custDataLst>
              <p:tags r:id="rId41"/>
            </p:custDataLst>
          </p:nvPr>
        </p:nvSpPr>
        <p:spPr>
          <a:xfrm>
            <a:off x="7405857" y="4075485"/>
            <a:ext cx="3743482" cy="490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lnSpc>
                <a:spcPct val="108000"/>
              </a:lnSpc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charset="-122"/>
              </a:rPr>
              <a:t>系统自动挖掘海量高转化的长尾问答与搜索词，覆盖用户全场景的搜索角度，实现精准流量的全面覆盖。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charset="-122"/>
              <a:sym typeface="Noto Sans SC" panose="020B0200000000000000" charset="-122"/>
            </a:endParaRPr>
          </a:p>
        </p:txBody>
      </p:sp>
      <p:sp>
        <p:nvSpPr>
          <p:cNvPr id="59" name="TextBox 41"/>
          <p:cNvSpPr txBox="1"/>
          <p:nvPr>
            <p:custDataLst>
              <p:tags r:id="rId42"/>
            </p:custDataLst>
          </p:nvPr>
        </p:nvSpPr>
        <p:spPr>
          <a:xfrm>
            <a:off x="7405857" y="5283864"/>
            <a:ext cx="1402080" cy="36893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charset="-122"/>
                <a:cs typeface="华文黑体" pitchFamily="2" charset="-122"/>
                <a:sym typeface="Noto Sans SC" panose="020B0200000000000000" charset="-122"/>
              </a:rPr>
              <a:t>数据实时监测</a:t>
            </a:r>
            <a:endParaRPr lang="zh-CN" altLang="en-US" sz="1600" dirty="0">
              <a:solidFill>
                <a:srgbClr val="124062"/>
              </a:solidFill>
              <a:latin typeface="Bebas" pitchFamily="2" charset="0"/>
              <a:ea typeface="微软雅黑" panose="020B0503020204020204" charset="-122"/>
              <a:cs typeface="华文黑体" pitchFamily="2" charset="-122"/>
              <a:sym typeface="Noto Sans SC" panose="020B0200000000000000" charset="-122"/>
            </a:endParaRPr>
          </a:p>
        </p:txBody>
      </p:sp>
      <p:sp>
        <p:nvSpPr>
          <p:cNvPr id="60" name="TextBox 42"/>
          <p:cNvSpPr txBox="1"/>
          <p:nvPr>
            <p:custDataLst>
              <p:tags r:id="rId43"/>
            </p:custDataLst>
          </p:nvPr>
        </p:nvSpPr>
        <p:spPr>
          <a:xfrm>
            <a:off x="7405857" y="5605965"/>
            <a:ext cx="3743482" cy="490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>
              <a:lnSpc>
                <a:spcPct val="108000"/>
              </a:lnSpc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charset="-122"/>
              </a:rPr>
              <a:t>后台提供可视化的数据看板，实时查看曝光量、点击量及转化效果，所有优化动作都有真实数据支撑。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Noto Sans SC" panose="020B0200000000000000" charset="-122"/>
            </a:endParaRPr>
          </a:p>
        </p:txBody>
      </p:sp>
      <p:sp>
        <p:nvSpPr>
          <p:cNvPr id="61" name="TextBox 43"/>
          <p:cNvSpPr txBox="1"/>
          <p:nvPr>
            <p:custDataLst>
              <p:tags r:id="rId44"/>
            </p:custDataLst>
          </p:nvPr>
        </p:nvSpPr>
        <p:spPr>
          <a:xfrm>
            <a:off x="2967217" y="2206870"/>
            <a:ext cx="1808480" cy="73850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charset="-122"/>
                <a:cs typeface="华文黑体" pitchFamily="2" charset="-122"/>
                <a:sym typeface="Noto Sans SC" panose="020B0200000000000000" charset="-122"/>
              </a:rPr>
              <a:t>用户行为彻底转变</a:t>
            </a:r>
            <a:endParaRPr lang="en-US" sz="1600"/>
          </a:p>
          <a:p>
            <a:pPr algn="r">
              <a:lnSpc>
                <a:spcPct val="150000"/>
              </a:lnSpc>
            </a:pPr>
            <a:endParaRPr lang="en-US" altLang="en-US" sz="1600" dirty="0">
              <a:solidFill>
                <a:srgbClr val="124062"/>
              </a:solidFill>
              <a:latin typeface="Bebas" pitchFamily="2" charset="0"/>
              <a:ea typeface="微软雅黑" panose="020B050302020402020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62" name="TextBox 44"/>
          <p:cNvSpPr txBox="1"/>
          <p:nvPr>
            <p:custDataLst>
              <p:tags r:id="rId45"/>
            </p:custDataLst>
          </p:nvPr>
        </p:nvSpPr>
        <p:spPr>
          <a:xfrm>
            <a:off x="1032215" y="2520081"/>
            <a:ext cx="3743482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charset="-122"/>
              </a:rPr>
              <a:t>72% B端采购优先通过AI筛选供应商，抢占决策前置的流量入口，是触达精准采购需求的关键路径。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Noto Sans SC" panose="020B0200000000000000" charset="-122"/>
            </a:endParaRPr>
          </a:p>
        </p:txBody>
      </p:sp>
      <p:sp>
        <p:nvSpPr>
          <p:cNvPr id="63" name="TextBox 45"/>
          <p:cNvSpPr txBox="1"/>
          <p:nvPr>
            <p:custDataLst>
              <p:tags r:id="rId46"/>
            </p:custDataLst>
          </p:nvPr>
        </p:nvSpPr>
        <p:spPr>
          <a:xfrm>
            <a:off x="3170417" y="3735604"/>
            <a:ext cx="1605280" cy="36893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charset="-122"/>
                <a:cs typeface="华文黑体" pitchFamily="2" charset="-122"/>
                <a:sym typeface="Noto Sans SC" panose="020B0200000000000000" charset="-122"/>
              </a:rPr>
              <a:t>低成本长效获客</a:t>
            </a:r>
            <a:endParaRPr lang="zh-CN" altLang="en-US" sz="1600" dirty="0">
              <a:solidFill>
                <a:srgbClr val="124062"/>
              </a:solidFill>
              <a:latin typeface="Bebas" pitchFamily="2" charset="0"/>
              <a:ea typeface="微软雅黑" panose="020B0503020204020204" charset="-122"/>
              <a:cs typeface="华文黑体" pitchFamily="2" charset="-122"/>
              <a:sym typeface="Noto Sans SC" panose="020B0200000000000000" charset="-122"/>
            </a:endParaRPr>
          </a:p>
        </p:txBody>
      </p:sp>
      <p:sp>
        <p:nvSpPr>
          <p:cNvPr id="64" name="TextBox 46"/>
          <p:cNvSpPr txBox="1"/>
          <p:nvPr>
            <p:custDataLst>
              <p:tags r:id="rId47"/>
            </p:custDataLst>
          </p:nvPr>
        </p:nvSpPr>
        <p:spPr>
          <a:xfrm>
            <a:off x="1032215" y="4075485"/>
            <a:ext cx="3743482" cy="490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lnSpc>
                <a:spcPct val="108000"/>
              </a:lnSpc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charset="-122"/>
              </a:rPr>
              <a:t>无需持续充值投放，一次布局即可实现长期自然曝光，打破传统广告的成本壁垒，大幅降低获客成本。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Noto Sans SC" panose="020B0200000000000000" charset="-122"/>
            </a:endParaRPr>
          </a:p>
        </p:txBody>
      </p:sp>
      <p:sp>
        <p:nvSpPr>
          <p:cNvPr id="65" name="TextBox 47"/>
          <p:cNvSpPr txBox="1"/>
          <p:nvPr>
            <p:custDataLst>
              <p:tags r:id="rId48"/>
            </p:custDataLst>
          </p:nvPr>
        </p:nvSpPr>
        <p:spPr>
          <a:xfrm>
            <a:off x="3284082" y="5307994"/>
            <a:ext cx="1402080" cy="36893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marL="0" algn="r">
              <a:lnSpc>
                <a:spcPct val="150000"/>
              </a:lnSpc>
              <a:buClrTx/>
              <a:buSzTx/>
              <a:buFontTx/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charset="-122"/>
                <a:cs typeface="华文黑体" pitchFamily="2" charset="-122"/>
                <a:sym typeface="Noto Sans SC" panose="020B0200000000000000" charset="-122"/>
              </a:rPr>
              <a:t>市场蓝海红利</a:t>
            </a:r>
            <a:endParaRPr lang="zh-CN" altLang="en-US" sz="1600" dirty="0">
              <a:solidFill>
                <a:srgbClr val="124062"/>
              </a:solidFill>
              <a:latin typeface="Bebas" pitchFamily="2" charset="0"/>
              <a:ea typeface="微软雅黑" panose="020B0503020204020204" charset="-122"/>
              <a:cs typeface="华文黑体" pitchFamily="2" charset="-122"/>
              <a:sym typeface="Noto Sans SC" panose="020B0200000000000000" charset="-122"/>
            </a:endParaRPr>
          </a:p>
        </p:txBody>
      </p:sp>
      <p:sp>
        <p:nvSpPr>
          <p:cNvPr id="66" name="TextBox 48"/>
          <p:cNvSpPr txBox="1"/>
          <p:nvPr>
            <p:custDataLst>
              <p:tags r:id="rId49"/>
            </p:custDataLst>
          </p:nvPr>
        </p:nvSpPr>
        <p:spPr>
          <a:xfrm>
            <a:off x="1032215" y="5605965"/>
            <a:ext cx="3743482" cy="689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lnSpc>
                <a:spcPct val="108000"/>
              </a:lnSpc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charset="-122"/>
              </a:rPr>
              <a:t>99% 的行业同行尚未布局AI-GEO，提前占位可快速建立竞争优势，拉开与竞品的差距，收割早期流量红利。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charset="-122"/>
              <a:sym typeface="Noto Sans SC" panose="020B02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19 4.81481E-6 L -0.0306 4.81481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45833E-6 4.81481E-6 L -0.03073 4.81481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5" presetClass="path" presetSubtype="0" decel="4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1.48148E-6 L -0.08906 -1.48148E-6 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accel="40000" decel="4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3073 -1.48148E-6 L -4.58333E-6 -1.48148E-6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1.48148E-6 L -0.08906 -1.48148E-6 " pathEditMode="relative" rAng="0" ptsTypes="AA">
                                      <p:cBhvr>
                                        <p:cTn id="52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1.48148E-6 L -4.58333E-6 -1.48148E-6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5" presetClass="path" presetSubtype="0" decel="4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8919 4.81481E-6 L -0.0306 4.81481E-6 " pathEditMode="relative" rAng="0" ptsTypes="AA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35" presetClass="path" presetSubtype="0" accel="40000" decel="4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45833E-6 4.81481E-6 L -0.03073 4.81481E-6 " pathEditMode="relative" rAng="0" ptsTypes="AA">
                                      <p:cBhvr>
                                        <p:cTn id="64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500"/>
                            </p:stCondLst>
                            <p:childTnLst>
                              <p:par>
                                <p:cTn id="8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19 4.81481E-6 L -0.0306 4.81481E-6 " pathEditMode="relative" rAng="0" ptsTypes="AA">
                                      <p:cBhvr>
                                        <p:cTn id="9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45833E-6 4.81481E-6 L -0.03073 4.81481E-6 " pathEditMode="relative" rAng="0" ptsTypes="AA">
                                      <p:cBhvr>
                                        <p:cTn id="97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5" presetClass="path" presetSubtype="0" decel="4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1.48148E-6 L -0.08906 -1.48148E-6 " pathEditMode="relative" rAng="0" ptsTypes="AA">
                                      <p:cBhvr>
                                        <p:cTn id="105" dur="1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35" presetClass="path" presetSubtype="0" accel="40000" decel="4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3073 -1.48148E-6 L -4.58333E-6 -1.48148E-6 " pathEditMode="relative" rAng="0" ptsTypes="AA">
                                      <p:cBhvr>
                                        <p:cTn id="10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500"/>
                            </p:stCondLst>
                            <p:childTnLst>
                              <p:par>
                                <p:cTn id="1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500"/>
                            </p:stCondLst>
                            <p:childTnLst>
                              <p:par>
                                <p:cTn id="1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98299" y="2485311"/>
            <a:ext cx="2078122" cy="1286825"/>
            <a:chOff x="5498299" y="2485311"/>
            <a:chExt cx="2078122" cy="1286825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5904868" y="2485311"/>
              <a:ext cx="1671553" cy="862597"/>
            </a:xfrm>
            <a:prstGeom prst="line">
              <a:avLst/>
            </a:prstGeom>
            <a:ln>
              <a:solidFill>
                <a:srgbClr val="1240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5498299" y="2909539"/>
              <a:ext cx="1671553" cy="862597"/>
            </a:xfrm>
            <a:prstGeom prst="line">
              <a:avLst/>
            </a:prstGeom>
            <a:ln w="3175">
              <a:solidFill>
                <a:srgbClr val="1240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177376" y="0"/>
            <a:ext cx="1917343" cy="1163268"/>
            <a:chOff x="5177376" y="0"/>
            <a:chExt cx="1917343" cy="1163268"/>
          </a:xfrm>
        </p:grpSpPr>
        <p:cxnSp>
          <p:nvCxnSpPr>
            <p:cNvPr id="53" name="直接连接符 52"/>
            <p:cNvCxnSpPr/>
            <p:nvPr/>
          </p:nvCxnSpPr>
          <p:spPr>
            <a:xfrm flipV="1">
              <a:off x="5177376" y="300671"/>
              <a:ext cx="1671552" cy="862597"/>
            </a:xfrm>
            <a:prstGeom prst="line">
              <a:avLst/>
            </a:prstGeom>
            <a:ln>
              <a:solidFill>
                <a:srgbClr val="1240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5423167" y="0"/>
              <a:ext cx="1671552" cy="862597"/>
            </a:xfrm>
            <a:prstGeom prst="line">
              <a:avLst/>
            </a:prstGeom>
            <a:ln w="3175">
              <a:solidFill>
                <a:srgbClr val="1240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KSO_Shape"/>
          <p:cNvSpPr/>
          <p:nvPr/>
        </p:nvSpPr>
        <p:spPr bwMode="auto">
          <a:xfrm>
            <a:off x="5611970" y="1659000"/>
            <a:ext cx="986845" cy="84045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anose="020B0503020204020204" charset="-122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4643839" y="3958829"/>
            <a:ext cx="32308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sz="6000" b="1" dirty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业务介绍</a:t>
            </a:r>
            <a:endParaRPr lang="zh-CN" sz="6000" b="1" dirty="0">
              <a:solidFill>
                <a:srgbClr val="12406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25502" y="372957"/>
            <a:ext cx="8489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2026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515493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什么是站群</a:t>
            </a:r>
            <a:r>
              <a:rPr lang="en-US" altLang="zh-CN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GEO</a:t>
            </a:r>
            <a:r>
              <a:rPr lang="zh-CN" altLang="en-US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？</a:t>
            </a:r>
            <a:endParaRPr lang="zh-CN" altLang="en-US" sz="4800" b="1" dirty="0">
              <a:solidFill>
                <a:srgbClr val="12406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11" name="文本框 2710"/>
          <p:cNvSpPr txBox="1"/>
          <p:nvPr/>
        </p:nvSpPr>
        <p:spPr>
          <a:xfrm>
            <a:off x="704215" y="1395095"/>
            <a:ext cx="10603865" cy="1547495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p>
            <a:pPr indent="0" algn="just" font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rgbClr val="1240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全域本地化站群</a:t>
            </a:r>
            <a:r>
              <a:rPr lang="en-US" altLang="zh-CN" sz="2000" b="1" dirty="0">
                <a:solidFill>
                  <a:srgbClr val="1240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GEO</a:t>
            </a:r>
            <a:endParaRPr lang="zh-CN" altLang="en-US" sz="1400" dirty="0">
              <a:solidFill>
                <a:schemeClr val="tx1"/>
              </a:solidFill>
              <a:effectLst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 algn="just" font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0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站群</a:t>
            </a:r>
            <a:r>
              <a:rPr lang="en-US" altLang="zh-CN" sz="130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GEO</a:t>
            </a:r>
            <a:r>
              <a:rPr lang="zh-CN" altLang="en-US" sz="130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基于全国</a:t>
            </a:r>
            <a:r>
              <a:rPr lang="en-US" altLang="zh-CN" sz="130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373</a:t>
            </a:r>
            <a:r>
              <a:rPr lang="zh-CN" altLang="en-US" sz="130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城市，结合 GEO 地域优化与 AI 内容适配，让豆包等 AI 大模型，在用户搜「XX区哪家公司靠谱」时，让 AI 检索对应城市地域相关问题精准调取属地分站内容信息，优先引用你的城市区县分站内容做推荐曝光，真正实现「地域分站稳赢本地」。</a:t>
            </a:r>
            <a:endParaRPr lang="zh-CN" altLang="en-US" sz="1300" dirty="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713" name="图片 2712" descr="灯泡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24135" y="2363470"/>
            <a:ext cx="430530" cy="4305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490" y="3328670"/>
            <a:ext cx="3114040" cy="2853055"/>
          </a:xfrm>
          <a:prstGeom prst="round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0080" y="3308985"/>
            <a:ext cx="3114040" cy="2853055"/>
          </a:xfrm>
          <a:prstGeom prst="round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1790" y="3328670"/>
            <a:ext cx="3114040" cy="2832100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25502" y="372957"/>
            <a:ext cx="8489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2026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637413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站群</a:t>
            </a:r>
            <a:r>
              <a:rPr lang="en-US" altLang="zh-CN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GEO</a:t>
            </a:r>
            <a:r>
              <a:rPr lang="zh-CN" altLang="en-US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操作的</a:t>
            </a:r>
            <a:r>
              <a:rPr lang="zh-CN" altLang="en-US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便捷性</a:t>
            </a:r>
            <a:endParaRPr lang="zh-CN" altLang="en-US" sz="4800" b="1" dirty="0" smtClean="0">
              <a:solidFill>
                <a:srgbClr val="12406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711" name="文本框 2710"/>
          <p:cNvSpPr txBox="1"/>
          <p:nvPr/>
        </p:nvSpPr>
        <p:spPr>
          <a:xfrm>
            <a:off x="594995" y="1299845"/>
            <a:ext cx="10603865" cy="1547495"/>
          </a:xfrm>
          <a:prstGeom prst="rect">
            <a:avLst/>
          </a:prstGeom>
          <a:noFill/>
        </p:spPr>
        <p:txBody>
          <a:bodyPr wrap="square" rtlCol="0" anchor="ctr" anchorCtr="0">
            <a:normAutofit lnSpcReduction="20000"/>
          </a:bodyPr>
          <a:p>
            <a:pPr indent="0" algn="just" font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 b="1" dirty="0">
              <a:solidFill>
                <a:srgbClr val="12406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 algn="just" font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0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依托自研站群</a:t>
            </a:r>
            <a:r>
              <a:rPr lang="en-US" altLang="zh-CN" sz="130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GEO</a:t>
            </a:r>
            <a:r>
              <a:rPr lang="zh-CN" altLang="en-US" sz="130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系统，界面排布清晰易懂，客户仅花费</a:t>
            </a:r>
            <a:r>
              <a:rPr lang="zh-CN" altLang="en-US" sz="1400" dirty="0">
                <a:solidFill>
                  <a:schemeClr val="tx1"/>
                </a:solidFill>
                <a:effectLst/>
                <a:highlight>
                  <a:srgbClr val="C0C0C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10-15</a:t>
            </a:r>
            <a:r>
              <a:rPr lang="zh-CN" altLang="en-US" sz="130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分钟便能完成全套配置操作，上手操作</a:t>
            </a:r>
            <a:r>
              <a:rPr lang="zh-CN" altLang="en-US" sz="130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简单，</a:t>
            </a:r>
            <a:r>
              <a:rPr lang="zh-CN" altLang="en-US" sz="1300" dirty="0">
                <a:solidFill>
                  <a:schemeClr val="tx1"/>
                </a:solidFill>
                <a:effectLst/>
                <a:highlight>
                  <a:srgbClr val="C0C0C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步骤精简</a:t>
            </a:r>
            <a:r>
              <a:rPr lang="zh-CN" altLang="en-US" sz="130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，整体操作便捷高效，大幅缩减自主运营耗时。</a:t>
            </a:r>
            <a:endParaRPr lang="zh-CN" altLang="en-US" sz="1300" dirty="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4" descr="微信图片_20260708093213_394_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50190" y="3040380"/>
            <a:ext cx="3892326" cy="2700000"/>
          </a:xfrm>
          <a:prstGeom prst="roundRect">
            <a:avLst/>
          </a:prstGeom>
        </p:spPr>
      </p:pic>
      <p:pic>
        <p:nvPicPr>
          <p:cNvPr id="8" name="图片 7" descr="微信图片_20260708092837_393_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068310" y="3094355"/>
            <a:ext cx="3841999" cy="2664000"/>
          </a:xfrm>
          <a:prstGeom prst="roundRect">
            <a:avLst/>
          </a:prstGeom>
        </p:spPr>
      </p:pic>
      <p:pic>
        <p:nvPicPr>
          <p:cNvPr id="9" name="图片 8" descr="b6cf15b4-8ce5-48da-a509-0bb92f960dd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168140" y="3041015"/>
            <a:ext cx="3893266" cy="2700000"/>
          </a:xfrm>
          <a:prstGeom prst="roundRect">
            <a:avLst/>
          </a:prstGeom>
        </p:spPr>
      </p:pic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719580" y="5933440"/>
            <a:ext cx="11811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录入信息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4944745" y="5965825"/>
            <a:ext cx="22891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选择模板发布</a:t>
            </a:r>
            <a:r>
              <a:rPr lang="zh-CN" altLang="en-US"/>
              <a:t>快通</a:t>
            </a:r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9200515" y="5965825"/>
            <a:ext cx="19983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发布</a:t>
            </a:r>
            <a:r>
              <a:rPr lang="zh-CN" altLang="en-US"/>
              <a:t>文章</a:t>
            </a:r>
            <a:endParaRPr lang="zh-CN" altLang="en-US"/>
          </a:p>
        </p:txBody>
      </p:sp>
      <p:sp>
        <p:nvSpPr>
          <p:cNvPr id="20" name="右箭头 19"/>
          <p:cNvSpPr/>
          <p:nvPr>
            <p:custDataLst>
              <p:tags r:id="rId10"/>
            </p:custDataLst>
          </p:nvPr>
        </p:nvSpPr>
        <p:spPr>
          <a:xfrm>
            <a:off x="3467735" y="6016625"/>
            <a:ext cx="909955" cy="177800"/>
          </a:xfrm>
          <a:prstGeom prst="rightArrow">
            <a:avLst/>
          </a:prstGeom>
          <a:solidFill>
            <a:srgbClr val="124062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右箭头 20"/>
          <p:cNvSpPr/>
          <p:nvPr>
            <p:custDataLst>
              <p:tags r:id="rId11"/>
            </p:custDataLst>
          </p:nvPr>
        </p:nvSpPr>
        <p:spPr>
          <a:xfrm>
            <a:off x="7547610" y="6017895"/>
            <a:ext cx="909955" cy="168275"/>
          </a:xfrm>
          <a:prstGeom prst="rightArrow">
            <a:avLst/>
          </a:prstGeom>
          <a:solidFill>
            <a:srgbClr val="124062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13437" y="372957"/>
            <a:ext cx="8489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2026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228690" y="249845"/>
            <a:ext cx="6577965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  <a:sym typeface="Noto Sans SC" panose="020B0200000000000000" charset="-122"/>
              </a:rPr>
              <a:t> </a:t>
            </a:r>
            <a:r>
              <a:rPr lang="zh-CN" altLang="en-US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charset="-122"/>
              </a:rPr>
              <a:t>站群</a:t>
            </a:r>
            <a:r>
              <a:rPr lang="en-US" altLang="zh-CN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charset="-122"/>
              </a:rPr>
              <a:t>GEO</a:t>
            </a:r>
            <a:r>
              <a:rPr lang="zh-CN" altLang="en-US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charset="-122"/>
              </a:rPr>
              <a:t>系统核心要点</a:t>
            </a:r>
            <a:endParaRPr lang="zh-CN" altLang="en-US" sz="4800" b="1" dirty="0" smtClean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  <a:sym typeface="Noto Sans SC" panose="020B0200000000000000" charset="-122"/>
            </a:endParaRPr>
          </a:p>
          <a:p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565467" y="1750516"/>
          <a:ext cx="11061065" cy="4374515"/>
        </p:xfrm>
        <a:graphic>
          <a:graphicData uri="http://schemas.openxmlformats.org/drawingml/2006/table">
            <a:tbl>
              <a:tblPr firstRow="1">
                <a:tableStyleId>{B8D7DD7A-FD95-474E-83E9-46BF25C13065}</a:tableStyleId>
              </a:tblPr>
              <a:tblGrid>
                <a:gridCol w="1727200"/>
                <a:gridCol w="4411345"/>
                <a:gridCol w="4922520"/>
              </a:tblGrid>
              <a:tr h="44196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zh-CN" sz="1400" spc="120">
                          <a:solidFill>
                            <a:srgbClr val="124062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核心对比维度</a:t>
                      </a:r>
                      <a:endParaRPr lang="zh-CN" sz="1400" spc="120">
                        <a:solidFill>
                          <a:srgbClr val="124062"/>
                        </a:solidFill>
                        <a:latin typeface="Calibri" panose="020F0502020204030204" pitchFamily="34" charset="0"/>
                        <a:ea typeface="Arial" panose="020B0604020202020204" pitchFamily="34" charset="0"/>
                      </a:endParaRPr>
                    </a:p>
                  </a:txBody>
                  <a:tcPr marL="254000" marR="254000" marT="76200" marB="76200" anchor="ctr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1200" spc="120">
                          <a:solidFill>
                            <a:srgbClr val="124062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同行产品</a:t>
                      </a:r>
                      <a:endParaRPr lang="zh-CN" altLang="en-US" sz="1200" spc="120">
                        <a:solidFill>
                          <a:srgbClr val="124062"/>
                        </a:solidFill>
                        <a:latin typeface="Calibri" panose="020F0502020204030204" pitchFamily="34" charset="0"/>
                        <a:ea typeface="Arial" panose="020B0604020202020204" pitchFamily="34" charset="0"/>
                      </a:endParaRPr>
                    </a:p>
                  </a:txBody>
                  <a:tcPr marL="254000" marR="254000" marT="76200" marB="76200" anchor="ctr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1200" spc="120">
                          <a:solidFill>
                            <a:srgbClr val="124062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  <a:cs typeface="宋体" panose="02010600030101010101" pitchFamily="2" charset="-122"/>
                        </a:rPr>
                        <a:t>站群</a:t>
                      </a:r>
                      <a:r>
                        <a:rPr lang="en-US" altLang="zh-CN" sz="1200" spc="120">
                          <a:solidFill>
                            <a:srgbClr val="124062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  <a:cs typeface="宋体" panose="02010600030101010101" pitchFamily="2" charset="-122"/>
                        </a:rPr>
                        <a:t>GEO</a:t>
                      </a:r>
                      <a:endParaRPr lang="en-US" altLang="zh-CN" sz="1200" spc="120">
                        <a:solidFill>
                          <a:srgbClr val="124062"/>
                        </a:solidFill>
                        <a:latin typeface="Calibri" panose="020F0502020204030204" pitchFamily="34" charset="0"/>
                        <a:ea typeface="Arial" panose="020B0604020202020204" pitchFamily="34" charset="0"/>
                        <a:cs typeface="宋体" panose="02010600030101010101" pitchFamily="2" charset="-122"/>
                      </a:endParaRPr>
                    </a:p>
                  </a:txBody>
                  <a:tcPr marL="254000" marR="254000" marT="76200" marB="76200" anchor="ctr"/>
                </a:tc>
              </a:tr>
              <a:tr h="442595"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1400" b="1" spc="120"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下沉深度</a:t>
                      </a:r>
                      <a:endParaRPr lang="zh-CN" altLang="en-US" sz="1400" b="1" spc="120">
                        <a:latin typeface="Calibri" panose="020F0502020204030204" pitchFamily="34" charset="0"/>
                        <a:ea typeface="Arial" panose="020B0604020202020204" pitchFamily="34" charset="0"/>
                      </a:endParaRPr>
                    </a:p>
                  </a:txBody>
                  <a:tcPr marL="254000" marR="254000" marT="76200" marB="76200" anchor="ctr"/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buNone/>
                      </a:pPr>
                      <a:r>
                        <a:rPr lang="en-US" sz="1200">
                          <a:solidFill>
                            <a:srgbClr val="08090C"/>
                          </a:solidFill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依赖网页点击跳转，用户需主动搜索与点击，流量被动。</a:t>
                      </a:r>
                      <a:endParaRPr lang="en-US" altLang="en-US" sz="1200" dirty="0">
                        <a:solidFill>
                          <a:srgbClr val="08090C"/>
                        </a:solidFill>
                        <a:latin typeface="Calibri" panose="020F0502020204030204" pitchFamily="34" charset="0"/>
                        <a:ea typeface="Arial" panose="020B0604020202020204" pitchFamily="34" charset="0"/>
                      </a:endParaRPr>
                    </a:p>
                  </a:txBody>
                  <a:tcPr marL="254000" marR="254000" marT="76200" marB="76200" anchor="ctr"/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buNone/>
                      </a:pPr>
                      <a:r>
                        <a:rPr lang="en-US" sz="1200">
                          <a:latin typeface="Calibri" panose="020F0502020204030204" pitchFamily="34" charset="0"/>
                          <a:ea typeface="Arial" panose="020B0604020202020204" pitchFamily="34" charset="0"/>
                          <a:cs typeface="宋体" panose="02010600030101010101" pitchFamily="2" charset="-122"/>
                        </a:rPr>
                        <a:t>AI 无点击直推曝光，在回答中直接呈现，流量更主动。</a:t>
                      </a:r>
                      <a:endParaRPr lang="en-US" altLang="en-US" sz="1200">
                        <a:latin typeface="Calibri" panose="020F0502020204030204" pitchFamily="34" charset="0"/>
                        <a:ea typeface="Arial" panose="020B0604020202020204" pitchFamily="34" charset="0"/>
                        <a:cs typeface="宋体" panose="02010600030101010101" pitchFamily="2" charset="-122"/>
                      </a:endParaRPr>
                    </a:p>
                  </a:txBody>
                  <a:tcPr marL="254000" marR="254000" marT="76200" marB="76200" anchor="ctr"/>
                </a:tc>
              </a:tr>
              <a:tr h="441960"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1400" b="1" spc="120"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竞争程度</a:t>
                      </a:r>
                      <a:endParaRPr lang="zh-CN" altLang="en-US" sz="1400" b="1" spc="120">
                        <a:latin typeface="Calibri" panose="020F0502020204030204" pitchFamily="34" charset="0"/>
                        <a:ea typeface="Arial" panose="020B0604020202020204" pitchFamily="34" charset="0"/>
                      </a:endParaRPr>
                    </a:p>
                  </a:txBody>
                  <a:tcPr marL="254000" marR="254000" marT="76200" marB="76200" anchor="ctr"/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buNone/>
                      </a:pPr>
                      <a:r>
                        <a:rPr lang="en-US" sz="1200">
                          <a:latin typeface="Calibri" panose="020F0502020204030204" pitchFamily="34" charset="0"/>
                          <a:ea typeface="Arial" panose="020B0604020202020204" pitchFamily="34" charset="0"/>
                          <a:cs typeface="宋体" panose="02010600030101010101" pitchFamily="2" charset="-122"/>
                        </a:rPr>
                        <a:t>优化周期漫长，通常1-3个月起步，见效延迟高。</a:t>
                      </a:r>
                      <a:endParaRPr lang="en-US" altLang="en-US" sz="1200">
                        <a:latin typeface="Calibri" panose="020F0502020204030204" pitchFamily="34" charset="0"/>
                        <a:ea typeface="Arial" panose="020B0604020202020204" pitchFamily="34" charset="0"/>
                        <a:cs typeface="宋体" panose="02010600030101010101" pitchFamily="2" charset="-122"/>
                      </a:endParaRPr>
                    </a:p>
                  </a:txBody>
                  <a:tcPr marL="254000" marR="254000" marT="76200" marB="76200" anchor="ctr"/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buNone/>
                      </a:pPr>
                      <a:r>
                        <a:rPr lang="en-US" sz="1200">
                          <a:latin typeface="Calibri" panose="020F0502020204030204" pitchFamily="34" charset="0"/>
                          <a:ea typeface="Arial" panose="020B0604020202020204" pitchFamily="34" charset="0"/>
                          <a:cs typeface="宋体" panose="02010600030101010101" pitchFamily="2" charset="-122"/>
                        </a:rPr>
                        <a:t>极速上线展示，1-14天即可完成布局并获得AI推荐。</a:t>
                      </a:r>
                      <a:endParaRPr lang="en-US" altLang="en-US" sz="1200">
                        <a:latin typeface="Calibri" panose="020F0502020204030204" pitchFamily="34" charset="0"/>
                        <a:ea typeface="Arial" panose="020B0604020202020204" pitchFamily="34" charset="0"/>
                        <a:cs typeface="宋体" panose="02010600030101010101" pitchFamily="2" charset="-122"/>
                      </a:endParaRPr>
                    </a:p>
                  </a:txBody>
                  <a:tcPr marL="254000" marR="254000" marT="76200" marB="76200" anchor="ctr"/>
                </a:tc>
              </a:tr>
              <a:tr h="441960"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1400" b="1" spc="120"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客户精准</a:t>
                      </a:r>
                      <a:endParaRPr lang="zh-CN" altLang="en-US" sz="1400" b="1" spc="120">
                        <a:latin typeface="Calibri" panose="020F0502020204030204" pitchFamily="34" charset="0"/>
                        <a:ea typeface="Arial" panose="020B0604020202020204" pitchFamily="34" charset="0"/>
                      </a:endParaRPr>
                    </a:p>
                  </a:txBody>
                  <a:tcPr marL="254000" marR="254000" marT="76200" marB="76200" anchor="ctr"/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buNone/>
                      </a:pPr>
                      <a:r>
                        <a:rPr lang="en-US" sz="1200"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仅聚焦单一搜索引擎（如百度），渠道局限且单一。</a:t>
                      </a:r>
                      <a:endParaRPr lang="en-US" altLang="en-US" sz="1200">
                        <a:latin typeface="Calibri" panose="020F0502020204030204" pitchFamily="34" charset="0"/>
                        <a:ea typeface="Arial" panose="020B0604020202020204" pitchFamily="34" charset="0"/>
                      </a:endParaRPr>
                    </a:p>
                  </a:txBody>
                  <a:tcPr marL="254000" marR="254000" marT="76200" marB="76200" anchor="ctr"/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buNone/>
                      </a:pPr>
                      <a:r>
                        <a:rPr lang="en-US" sz="1200">
                          <a:latin typeface="Calibri" panose="020F0502020204030204" pitchFamily="34" charset="0"/>
                          <a:ea typeface="Arial" panose="020B0604020202020204" pitchFamily="34" charset="0"/>
                          <a:cs typeface="宋体" panose="02010600030101010101" pitchFamily="2" charset="-122"/>
                        </a:rPr>
                        <a:t>覆盖</a:t>
                      </a:r>
                      <a:r>
                        <a:rPr lang="zh-CN" altLang="en-US" sz="1200">
                          <a:latin typeface="Calibri" panose="020F0502020204030204" pitchFamily="34" charset="0"/>
                          <a:ea typeface="Arial" panose="020B0604020202020204" pitchFamily="34" charset="0"/>
                          <a:cs typeface="宋体" panose="02010600030101010101" pitchFamily="2" charset="-122"/>
                        </a:rPr>
                        <a:t>豆包等其他</a:t>
                      </a:r>
                      <a:r>
                        <a:rPr lang="en-US" sz="1200">
                          <a:latin typeface="Calibri" panose="020F0502020204030204" pitchFamily="34" charset="0"/>
                          <a:ea typeface="Arial" panose="020B0604020202020204" pitchFamily="34" charset="0"/>
                          <a:cs typeface="宋体" panose="02010600030101010101" pitchFamily="2" charset="-122"/>
                        </a:rPr>
                        <a:t>AI平台，流量全域化。</a:t>
                      </a:r>
                      <a:endParaRPr lang="en-US" altLang="en-US" sz="1200">
                        <a:latin typeface="Calibri" panose="020F0502020204030204" pitchFamily="34" charset="0"/>
                        <a:ea typeface="Arial" panose="020B0604020202020204" pitchFamily="34" charset="0"/>
                        <a:cs typeface="宋体" panose="02010600030101010101" pitchFamily="2" charset="-122"/>
                      </a:endParaRPr>
                    </a:p>
                  </a:txBody>
                  <a:tcPr marL="254000" marR="254000" marT="76200" marB="76200" anchor="ctr"/>
                </a:tc>
              </a:tr>
              <a:tr h="442595"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1400" b="1" spc="120"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行业覆盖</a:t>
                      </a:r>
                      <a:endParaRPr lang="zh-CN" altLang="en-US" sz="1400" b="1" spc="120">
                        <a:latin typeface="Calibri" panose="020F0502020204030204" pitchFamily="34" charset="0"/>
                        <a:ea typeface="Arial" panose="020B0604020202020204" pitchFamily="34" charset="0"/>
                      </a:endParaRPr>
                    </a:p>
                  </a:txBody>
                  <a:tcPr marL="254000" marR="254000" marT="76200" marB="76200" anchor="ctr"/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buNone/>
                      </a:pPr>
                      <a:r>
                        <a:rPr lang="en-US" sz="1200">
                          <a:latin typeface="Calibri" panose="020F0502020204030204" pitchFamily="34" charset="0"/>
                          <a:ea typeface="Arial" panose="020B0604020202020204" pitchFamily="34" charset="0"/>
                          <a:cs typeface="宋体" panose="02010600030101010101" pitchFamily="2" charset="-122"/>
                        </a:rPr>
                        <a:t>路径冗长：搜索→看广告→点击→跳转→咨询，流失率高。</a:t>
                      </a:r>
                      <a:endParaRPr lang="en-US" altLang="en-US" sz="1200">
                        <a:latin typeface="Calibri" panose="020F0502020204030204" pitchFamily="34" charset="0"/>
                        <a:ea typeface="Arial" panose="020B0604020202020204" pitchFamily="34" charset="0"/>
                        <a:cs typeface="宋体" panose="02010600030101010101" pitchFamily="2" charset="-122"/>
                      </a:endParaRPr>
                    </a:p>
                  </a:txBody>
                  <a:tcPr marL="254000" marR="254000" marT="76200" marB="76200" anchor="ctr"/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buNone/>
                      </a:pPr>
                      <a:r>
                        <a:rPr lang="en-US" sz="1200">
                          <a:latin typeface="Calibri" panose="020F0502020204030204" pitchFamily="34" charset="0"/>
                          <a:ea typeface="Arial" panose="020B0604020202020204" pitchFamily="34" charset="0"/>
                          <a:cs typeface="宋体" panose="02010600030101010101" pitchFamily="2" charset="-122"/>
                        </a:rPr>
                        <a:t>路径极短：提问→AI直接推荐品牌→留资/咨询，转化更高效。</a:t>
                      </a:r>
                      <a:endParaRPr lang="en-US" altLang="en-US" sz="1200">
                        <a:latin typeface="Calibri" panose="020F0502020204030204" pitchFamily="34" charset="0"/>
                        <a:ea typeface="Arial" panose="020B0604020202020204" pitchFamily="34" charset="0"/>
                        <a:cs typeface="宋体" panose="02010600030101010101" pitchFamily="2" charset="-122"/>
                      </a:endParaRPr>
                    </a:p>
                  </a:txBody>
                  <a:tcPr marL="254000" marR="254000" marT="76200" marB="76200" anchor="ctr"/>
                </a:tc>
              </a:tr>
              <a:tr h="441960"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1400" b="1" spc="120"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流量属性</a:t>
                      </a:r>
                      <a:endParaRPr lang="zh-CN" altLang="en-US" sz="1400" b="1" spc="120">
                        <a:latin typeface="Calibri" panose="020F0502020204030204" pitchFamily="34" charset="0"/>
                        <a:ea typeface="Arial" panose="020B0604020202020204" pitchFamily="34" charset="0"/>
                      </a:endParaRPr>
                    </a:p>
                  </a:txBody>
                  <a:tcPr marL="254000" marR="254000" marT="76200" marB="76200" anchor="ctr"/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buNone/>
                      </a:pPr>
                      <a:r>
                        <a:rPr lang="en-US" sz="1200"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竞价成本逐年上涨，属于消耗型投放，停投即无流量。</a:t>
                      </a:r>
                      <a:endParaRPr lang="en-US" altLang="en-US" sz="1200">
                        <a:latin typeface="Calibri" panose="020F0502020204030204" pitchFamily="34" charset="0"/>
                        <a:ea typeface="Arial" panose="020B0604020202020204" pitchFamily="34" charset="0"/>
                      </a:endParaRPr>
                    </a:p>
                  </a:txBody>
                  <a:tcPr marL="254000" marR="254000" marT="76200" marB="76200" anchor="ctr"/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buNone/>
                      </a:pPr>
                      <a:r>
                        <a:rPr lang="en-US" sz="1200"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打造长效数字资产，一次布局实现长期免费曝光与获客。</a:t>
                      </a:r>
                      <a:endParaRPr lang="en-US" altLang="en-US" sz="1200">
                        <a:latin typeface="Calibri" panose="020F0502020204030204" pitchFamily="34" charset="0"/>
                        <a:ea typeface="Arial" panose="020B0604020202020204" pitchFamily="34" charset="0"/>
                      </a:endParaRPr>
                    </a:p>
                  </a:txBody>
                  <a:tcPr marL="254000" marR="254000" marT="76200" marB="76200" anchor="ctr"/>
                </a:tc>
              </a:tr>
              <a:tr h="442595"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buNone/>
                      </a:pPr>
                      <a:r>
                        <a:rPr lang="en-US" altLang="zh-CN" sz="1400" b="1" spc="120">
                          <a:latin typeface="Calibri" panose="020F0502020204030204" pitchFamily="34" charset="0"/>
                          <a:ea typeface="Arial" panose="020B0604020202020204" pitchFamily="34" charset="0"/>
                          <a:cs typeface="宋体" panose="02010600030101010101" pitchFamily="2" charset="-122"/>
                        </a:rPr>
                        <a:t>AI</a:t>
                      </a:r>
                      <a:r>
                        <a:rPr lang="zh-CN" altLang="en-US" sz="1400" b="1" spc="120">
                          <a:latin typeface="Calibri" panose="020F0502020204030204" pitchFamily="34" charset="0"/>
                          <a:ea typeface="Arial" panose="020B0604020202020204" pitchFamily="34" charset="0"/>
                          <a:cs typeface="宋体" panose="02010600030101010101" pitchFamily="2" charset="-122"/>
                        </a:rPr>
                        <a:t>推荐权重</a:t>
                      </a:r>
                      <a:endParaRPr lang="zh-CN" altLang="en-US" sz="1400" b="1" spc="120">
                        <a:latin typeface="Calibri" panose="020F0502020204030204" pitchFamily="34" charset="0"/>
                        <a:ea typeface="Arial" panose="020B0604020202020204" pitchFamily="34" charset="0"/>
                        <a:cs typeface="宋体" panose="02010600030101010101" pitchFamily="2" charset="-122"/>
                      </a:endParaRPr>
                    </a:p>
                  </a:txBody>
                  <a:tcPr marL="254000" marR="254000" marT="76200" marB="76200" anchor="ctr"/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buNone/>
                      </a:pPr>
                      <a:r>
                        <a:rPr lang="en-US" sz="1200"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带有明显的商业广告标识，用户天然存在心理戒备。</a:t>
                      </a:r>
                      <a:endParaRPr lang="en-US" altLang="en-US" sz="1200">
                        <a:latin typeface="Calibri" panose="020F0502020204030204" pitchFamily="34" charset="0"/>
                        <a:ea typeface="Arial" panose="020B0604020202020204" pitchFamily="34" charset="0"/>
                      </a:endParaRPr>
                    </a:p>
                  </a:txBody>
                  <a:tcPr marL="254000" marR="254000" marT="76200" marB="76200" anchor="ctr"/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buNone/>
                      </a:pPr>
                      <a:r>
                        <a:rPr lang="en-US" sz="1200">
                          <a:latin typeface="Calibri" panose="020F0502020204030204" pitchFamily="34" charset="0"/>
                          <a:ea typeface="Arial" panose="020B0604020202020204" pitchFamily="34" charset="0"/>
                          <a:cs typeface="宋体" panose="02010600030101010101" pitchFamily="2" charset="-122"/>
                        </a:rPr>
                        <a:t>AI 第三方客观中立推荐，天然消除戒备，增强品牌专业度。</a:t>
                      </a:r>
                      <a:endParaRPr lang="en-US" altLang="en-US" sz="1200">
                        <a:latin typeface="Calibri" panose="020F0502020204030204" pitchFamily="34" charset="0"/>
                        <a:ea typeface="Arial" panose="020B0604020202020204" pitchFamily="34" charset="0"/>
                        <a:cs typeface="宋体" panose="02010600030101010101" pitchFamily="2" charset="-122"/>
                      </a:endParaRPr>
                    </a:p>
                  </a:txBody>
                  <a:tcPr marL="254000" marR="254000" marT="76200" marB="76200" anchor="ctr"/>
                </a:tc>
              </a:tr>
              <a:tr h="639445"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1400" b="1" spc="120"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典型案例</a:t>
                      </a:r>
                      <a:endParaRPr lang="zh-CN" altLang="en-US" sz="1400" b="1" spc="120">
                        <a:latin typeface="Calibri" panose="020F0502020204030204" pitchFamily="34" charset="0"/>
                        <a:ea typeface="Arial" panose="020B0604020202020204" pitchFamily="34" charset="0"/>
                      </a:endParaRPr>
                    </a:p>
                  </a:txBody>
                  <a:tcPr marL="254000" marR="254000" marT="76200" marB="76200" anchor="ctr"/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1200"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北京搬家公司</a:t>
                      </a:r>
                      <a:endParaRPr lang="zh-CN" altLang="en-US" sz="1200">
                        <a:latin typeface="Calibri" panose="020F0502020204030204" pitchFamily="34" charset="0"/>
                        <a:ea typeface="Arial" panose="020B0604020202020204" pitchFamily="34" charset="0"/>
                      </a:endParaRPr>
                    </a:p>
                  </a:txBody>
                  <a:tcPr marL="254000" marR="254000" marT="76200" marB="76200" anchor="ctr"/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1200"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北京朝阳区搬家公司、广州天河区空调维修、上海浦东新房推荐、成都武侯区火锅推荐</a:t>
                      </a:r>
                      <a:endParaRPr lang="zh-CN" altLang="en-US" sz="1200">
                        <a:latin typeface="Calibri" panose="020F0502020204030204" pitchFamily="34" charset="0"/>
                        <a:ea typeface="Arial" panose="020B0604020202020204" pitchFamily="34" charset="0"/>
                      </a:endParaRPr>
                    </a:p>
                  </a:txBody>
                  <a:tcPr marL="254000" marR="254000" marT="76200" marB="76200" anchor="ctr"/>
                </a:tc>
              </a:tr>
              <a:tr h="639445"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1400" b="1" spc="120"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转化率</a:t>
                      </a:r>
                      <a:endParaRPr lang="zh-CN" altLang="en-US" sz="1400" b="1" spc="120">
                        <a:latin typeface="Calibri" panose="020F0502020204030204" pitchFamily="34" charset="0"/>
                        <a:ea typeface="Arial" panose="020B0604020202020204" pitchFamily="34" charset="0"/>
                      </a:endParaRPr>
                    </a:p>
                  </a:txBody>
                  <a:tcPr marL="254000" marR="254000" marT="76200" marB="76200" anchor="ctr"/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1200"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选择多、跨区远、转化低</a:t>
                      </a:r>
                      <a:endParaRPr lang="zh-CN" altLang="en-US" sz="1200">
                        <a:latin typeface="Calibri" panose="020F0502020204030204" pitchFamily="34" charset="0"/>
                        <a:ea typeface="Arial" panose="020B0604020202020204" pitchFamily="34" charset="0"/>
                      </a:endParaRPr>
                    </a:p>
                  </a:txBody>
                  <a:tcPr marL="254000" marR="254000" marT="76200" marB="76200" anchor="ctr"/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1200">
                          <a:latin typeface="Calibri" panose="020F0502020204030204" pitchFamily="34" charset="0"/>
                          <a:ea typeface="Arial" panose="020B0604020202020204" pitchFamily="34" charset="0"/>
                        </a:rPr>
                        <a:t>竞争小、容易排名榜首、流量精准、距离近、转化高、复购粘性强、到店率翻几番、电话直达成交。</a:t>
                      </a:r>
                      <a:endParaRPr lang="zh-CN" altLang="en-US" sz="1200">
                        <a:latin typeface="Calibri" panose="020F0502020204030204" pitchFamily="34" charset="0"/>
                        <a:ea typeface="Arial" panose="020B0604020202020204" pitchFamily="34" charset="0"/>
                      </a:endParaRPr>
                    </a:p>
                  </a:txBody>
                  <a:tcPr marL="254000" marR="254000" marT="76200" marB="76200"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07722" y="372957"/>
            <a:ext cx="8489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2026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515493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站群</a:t>
            </a:r>
            <a:r>
              <a:rPr lang="en-US" altLang="zh-CN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GEO</a:t>
            </a:r>
            <a:r>
              <a:rPr lang="zh-CN" altLang="en-US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系统</a:t>
            </a:r>
            <a:r>
              <a:rPr lang="zh-CN" altLang="en-US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核心</a:t>
            </a:r>
            <a:endParaRPr lang="zh-CN" altLang="en-US" sz="4800" b="1" dirty="0" smtClean="0">
              <a:solidFill>
                <a:srgbClr val="12406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" name="Freeform 19"/>
          <p:cNvSpPr>
            <a:spLocks noEditPoints="1"/>
          </p:cNvSpPr>
          <p:nvPr>
            <p:custDataLst>
              <p:tags r:id="rId1"/>
            </p:custDataLst>
          </p:nvPr>
        </p:nvSpPr>
        <p:spPr bwMode="auto">
          <a:xfrm>
            <a:off x="4069745" y="2363373"/>
            <a:ext cx="4080646" cy="3670738"/>
          </a:xfrm>
          <a:custGeom>
            <a:avLst/>
            <a:gdLst>
              <a:gd name="T0" fmla="*/ 233 w 747"/>
              <a:gd name="T1" fmla="*/ 0 h 672"/>
              <a:gd name="T2" fmla="*/ 306 w 747"/>
              <a:gd name="T3" fmla="*/ 37 h 672"/>
              <a:gd name="T4" fmla="*/ 374 w 747"/>
              <a:gd name="T5" fmla="*/ 66 h 672"/>
              <a:gd name="T6" fmla="*/ 444 w 747"/>
              <a:gd name="T7" fmla="*/ 33 h 672"/>
              <a:gd name="T8" fmla="*/ 514 w 747"/>
              <a:gd name="T9" fmla="*/ 0 h 672"/>
              <a:gd name="T10" fmla="*/ 606 w 747"/>
              <a:gd name="T11" fmla="*/ 92 h 672"/>
              <a:gd name="T12" fmla="*/ 601 w 747"/>
              <a:gd name="T13" fmla="*/ 122 h 672"/>
              <a:gd name="T14" fmla="*/ 594 w 747"/>
              <a:gd name="T15" fmla="*/ 154 h 672"/>
              <a:gd name="T16" fmla="*/ 643 w 747"/>
              <a:gd name="T17" fmla="*/ 237 h 672"/>
              <a:gd name="T18" fmla="*/ 681 w 747"/>
              <a:gd name="T19" fmla="*/ 248 h 672"/>
              <a:gd name="T20" fmla="*/ 747 w 747"/>
              <a:gd name="T21" fmla="*/ 336 h 672"/>
              <a:gd name="T22" fmla="*/ 679 w 747"/>
              <a:gd name="T23" fmla="*/ 424 h 672"/>
              <a:gd name="T24" fmla="*/ 644 w 747"/>
              <a:gd name="T25" fmla="*/ 434 h 672"/>
              <a:gd name="T26" fmla="*/ 594 w 747"/>
              <a:gd name="T27" fmla="*/ 517 h 672"/>
              <a:gd name="T28" fmla="*/ 602 w 747"/>
              <a:gd name="T29" fmla="*/ 552 h 672"/>
              <a:gd name="T30" fmla="*/ 606 w 747"/>
              <a:gd name="T31" fmla="*/ 580 h 672"/>
              <a:gd name="T32" fmla="*/ 514 w 747"/>
              <a:gd name="T33" fmla="*/ 672 h 672"/>
              <a:gd name="T34" fmla="*/ 449 w 747"/>
              <a:gd name="T35" fmla="*/ 644 h 672"/>
              <a:gd name="T36" fmla="*/ 422 w 747"/>
              <a:gd name="T37" fmla="*/ 620 h 672"/>
              <a:gd name="T38" fmla="*/ 373 w 747"/>
              <a:gd name="T39" fmla="*/ 606 h 672"/>
              <a:gd name="T40" fmla="*/ 323 w 747"/>
              <a:gd name="T41" fmla="*/ 621 h 672"/>
              <a:gd name="T42" fmla="*/ 284 w 747"/>
              <a:gd name="T43" fmla="*/ 655 h 672"/>
              <a:gd name="T44" fmla="*/ 233 w 747"/>
              <a:gd name="T45" fmla="*/ 672 h 672"/>
              <a:gd name="T46" fmla="*/ 141 w 747"/>
              <a:gd name="T47" fmla="*/ 580 h 672"/>
              <a:gd name="T48" fmla="*/ 146 w 747"/>
              <a:gd name="T49" fmla="*/ 551 h 672"/>
              <a:gd name="T50" fmla="*/ 152 w 747"/>
              <a:gd name="T51" fmla="*/ 528 h 672"/>
              <a:gd name="T52" fmla="*/ 153 w 747"/>
              <a:gd name="T53" fmla="*/ 519 h 672"/>
              <a:gd name="T54" fmla="*/ 69 w 747"/>
              <a:gd name="T55" fmla="*/ 425 h 672"/>
              <a:gd name="T56" fmla="*/ 0 w 747"/>
              <a:gd name="T57" fmla="*/ 336 h 672"/>
              <a:gd name="T58" fmla="*/ 74 w 747"/>
              <a:gd name="T59" fmla="*/ 246 h 672"/>
              <a:gd name="T60" fmla="*/ 153 w 747"/>
              <a:gd name="T61" fmla="*/ 153 h 672"/>
              <a:gd name="T62" fmla="*/ 147 w 747"/>
              <a:gd name="T63" fmla="*/ 124 h 672"/>
              <a:gd name="T64" fmla="*/ 141 w 747"/>
              <a:gd name="T65" fmla="*/ 92 h 672"/>
              <a:gd name="T66" fmla="*/ 233 w 747"/>
              <a:gd name="T67" fmla="*/ 0 h 672"/>
              <a:gd name="T68" fmla="*/ 180 w 747"/>
              <a:gd name="T69" fmla="*/ 310 h 672"/>
              <a:gd name="T70" fmla="*/ 184 w 747"/>
              <a:gd name="T71" fmla="*/ 336 h 672"/>
              <a:gd name="T72" fmla="*/ 180 w 747"/>
              <a:gd name="T73" fmla="*/ 364 h 672"/>
              <a:gd name="T74" fmla="*/ 220 w 747"/>
              <a:gd name="T75" fmla="*/ 482 h 672"/>
              <a:gd name="T76" fmla="*/ 247 w 747"/>
              <a:gd name="T77" fmla="*/ 490 h 672"/>
              <a:gd name="T78" fmla="*/ 278 w 747"/>
              <a:gd name="T79" fmla="*/ 500 h 672"/>
              <a:gd name="T80" fmla="*/ 304 w 747"/>
              <a:gd name="T81" fmla="*/ 524 h 672"/>
              <a:gd name="T82" fmla="*/ 319 w 747"/>
              <a:gd name="T83" fmla="*/ 538 h 672"/>
              <a:gd name="T84" fmla="*/ 373 w 747"/>
              <a:gd name="T85" fmla="*/ 555 h 672"/>
              <a:gd name="T86" fmla="*/ 429 w 747"/>
              <a:gd name="T87" fmla="*/ 537 h 672"/>
              <a:gd name="T88" fmla="*/ 445 w 747"/>
              <a:gd name="T89" fmla="*/ 521 h 672"/>
              <a:gd name="T90" fmla="*/ 470 w 747"/>
              <a:gd name="T91" fmla="*/ 500 h 672"/>
              <a:gd name="T92" fmla="*/ 503 w 747"/>
              <a:gd name="T93" fmla="*/ 490 h 672"/>
              <a:gd name="T94" fmla="*/ 523 w 747"/>
              <a:gd name="T95" fmla="*/ 484 h 672"/>
              <a:gd name="T96" fmla="*/ 576 w 747"/>
              <a:gd name="T97" fmla="*/ 398 h 672"/>
              <a:gd name="T98" fmla="*/ 569 w 747"/>
              <a:gd name="T99" fmla="*/ 368 h 672"/>
              <a:gd name="T100" fmla="*/ 563 w 747"/>
              <a:gd name="T101" fmla="*/ 336 h 672"/>
              <a:gd name="T102" fmla="*/ 569 w 747"/>
              <a:gd name="T103" fmla="*/ 304 h 672"/>
              <a:gd name="T104" fmla="*/ 575 w 747"/>
              <a:gd name="T105" fmla="*/ 274 h 672"/>
              <a:gd name="T106" fmla="*/ 524 w 747"/>
              <a:gd name="T107" fmla="*/ 190 h 672"/>
              <a:gd name="T108" fmla="*/ 500 w 747"/>
              <a:gd name="T109" fmla="*/ 182 h 672"/>
              <a:gd name="T110" fmla="*/ 472 w 747"/>
              <a:gd name="T111" fmla="*/ 173 h 672"/>
              <a:gd name="T112" fmla="*/ 445 w 747"/>
              <a:gd name="T113" fmla="*/ 152 h 672"/>
              <a:gd name="T114" fmla="*/ 374 w 747"/>
              <a:gd name="T115" fmla="*/ 119 h 672"/>
              <a:gd name="T116" fmla="*/ 302 w 747"/>
              <a:gd name="T117" fmla="*/ 152 h 672"/>
              <a:gd name="T118" fmla="*/ 253 w 747"/>
              <a:gd name="T119" fmla="*/ 182 h 672"/>
              <a:gd name="T120" fmla="*/ 173 w 747"/>
              <a:gd name="T121" fmla="*/ 275 h 672"/>
              <a:gd name="T122" fmla="*/ 180 w 747"/>
              <a:gd name="T123" fmla="*/ 310 h 6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47" h="672">
                <a:moveTo>
                  <a:pt x="233" y="0"/>
                </a:moveTo>
                <a:cubicBezTo>
                  <a:pt x="262" y="0"/>
                  <a:pt x="289" y="14"/>
                  <a:pt x="306" y="37"/>
                </a:cubicBezTo>
                <a:cubicBezTo>
                  <a:pt x="321" y="57"/>
                  <a:pt x="349" y="66"/>
                  <a:pt x="374" y="66"/>
                </a:cubicBezTo>
                <a:cubicBezTo>
                  <a:pt x="402" y="66"/>
                  <a:pt x="426" y="55"/>
                  <a:pt x="444" y="33"/>
                </a:cubicBezTo>
                <a:cubicBezTo>
                  <a:pt x="461" y="12"/>
                  <a:pt x="487" y="0"/>
                  <a:pt x="514" y="0"/>
                </a:cubicBezTo>
                <a:cubicBezTo>
                  <a:pt x="565" y="0"/>
                  <a:pt x="606" y="41"/>
                  <a:pt x="606" y="92"/>
                </a:cubicBezTo>
                <a:cubicBezTo>
                  <a:pt x="606" y="103"/>
                  <a:pt x="604" y="112"/>
                  <a:pt x="601" y="122"/>
                </a:cubicBezTo>
                <a:cubicBezTo>
                  <a:pt x="598" y="133"/>
                  <a:pt x="594" y="143"/>
                  <a:pt x="594" y="154"/>
                </a:cubicBezTo>
                <a:cubicBezTo>
                  <a:pt x="594" y="189"/>
                  <a:pt x="613" y="220"/>
                  <a:pt x="643" y="237"/>
                </a:cubicBezTo>
                <a:cubicBezTo>
                  <a:pt x="655" y="244"/>
                  <a:pt x="669" y="244"/>
                  <a:pt x="681" y="248"/>
                </a:cubicBezTo>
                <a:cubicBezTo>
                  <a:pt x="720" y="259"/>
                  <a:pt x="747" y="295"/>
                  <a:pt x="747" y="336"/>
                </a:cubicBezTo>
                <a:cubicBezTo>
                  <a:pt x="747" y="377"/>
                  <a:pt x="719" y="414"/>
                  <a:pt x="679" y="424"/>
                </a:cubicBezTo>
                <a:cubicBezTo>
                  <a:pt x="667" y="428"/>
                  <a:pt x="655" y="428"/>
                  <a:pt x="644" y="434"/>
                </a:cubicBezTo>
                <a:cubicBezTo>
                  <a:pt x="613" y="450"/>
                  <a:pt x="594" y="482"/>
                  <a:pt x="594" y="517"/>
                </a:cubicBezTo>
                <a:cubicBezTo>
                  <a:pt x="594" y="529"/>
                  <a:pt x="598" y="541"/>
                  <a:pt x="602" y="552"/>
                </a:cubicBezTo>
                <a:cubicBezTo>
                  <a:pt x="604" y="561"/>
                  <a:pt x="606" y="570"/>
                  <a:pt x="606" y="580"/>
                </a:cubicBezTo>
                <a:cubicBezTo>
                  <a:pt x="606" y="631"/>
                  <a:pt x="565" y="672"/>
                  <a:pt x="514" y="672"/>
                </a:cubicBezTo>
                <a:cubicBezTo>
                  <a:pt x="490" y="672"/>
                  <a:pt x="466" y="662"/>
                  <a:pt x="449" y="644"/>
                </a:cubicBezTo>
                <a:cubicBezTo>
                  <a:pt x="440" y="635"/>
                  <a:pt x="433" y="626"/>
                  <a:pt x="422" y="620"/>
                </a:cubicBezTo>
                <a:cubicBezTo>
                  <a:pt x="407" y="611"/>
                  <a:pt x="390" y="606"/>
                  <a:pt x="373" y="606"/>
                </a:cubicBezTo>
                <a:cubicBezTo>
                  <a:pt x="355" y="606"/>
                  <a:pt x="338" y="611"/>
                  <a:pt x="323" y="621"/>
                </a:cubicBezTo>
                <a:cubicBezTo>
                  <a:pt x="308" y="630"/>
                  <a:pt x="297" y="644"/>
                  <a:pt x="284" y="655"/>
                </a:cubicBezTo>
                <a:cubicBezTo>
                  <a:pt x="268" y="667"/>
                  <a:pt x="253" y="672"/>
                  <a:pt x="233" y="672"/>
                </a:cubicBezTo>
                <a:cubicBezTo>
                  <a:pt x="182" y="672"/>
                  <a:pt x="141" y="631"/>
                  <a:pt x="141" y="580"/>
                </a:cubicBezTo>
                <a:cubicBezTo>
                  <a:pt x="141" y="570"/>
                  <a:pt x="144" y="561"/>
                  <a:pt x="146" y="551"/>
                </a:cubicBezTo>
                <a:cubicBezTo>
                  <a:pt x="149" y="543"/>
                  <a:pt x="151" y="536"/>
                  <a:pt x="152" y="528"/>
                </a:cubicBezTo>
                <a:cubicBezTo>
                  <a:pt x="152" y="525"/>
                  <a:pt x="153" y="522"/>
                  <a:pt x="153" y="519"/>
                </a:cubicBezTo>
                <a:cubicBezTo>
                  <a:pt x="153" y="466"/>
                  <a:pt x="117" y="437"/>
                  <a:pt x="69" y="425"/>
                </a:cubicBezTo>
                <a:cubicBezTo>
                  <a:pt x="29" y="414"/>
                  <a:pt x="0" y="378"/>
                  <a:pt x="0" y="336"/>
                </a:cubicBezTo>
                <a:cubicBezTo>
                  <a:pt x="0" y="292"/>
                  <a:pt x="31" y="254"/>
                  <a:pt x="74" y="246"/>
                </a:cubicBezTo>
                <a:cubicBezTo>
                  <a:pt x="120" y="236"/>
                  <a:pt x="153" y="201"/>
                  <a:pt x="153" y="153"/>
                </a:cubicBezTo>
                <a:cubicBezTo>
                  <a:pt x="153" y="142"/>
                  <a:pt x="150" y="134"/>
                  <a:pt x="147" y="124"/>
                </a:cubicBezTo>
                <a:cubicBezTo>
                  <a:pt x="143" y="113"/>
                  <a:pt x="141" y="103"/>
                  <a:pt x="141" y="92"/>
                </a:cubicBezTo>
                <a:cubicBezTo>
                  <a:pt x="141" y="41"/>
                  <a:pt x="182" y="0"/>
                  <a:pt x="233" y="0"/>
                </a:cubicBezTo>
                <a:close/>
                <a:moveTo>
                  <a:pt x="180" y="310"/>
                </a:moveTo>
                <a:cubicBezTo>
                  <a:pt x="183" y="318"/>
                  <a:pt x="184" y="327"/>
                  <a:pt x="184" y="336"/>
                </a:cubicBezTo>
                <a:cubicBezTo>
                  <a:pt x="184" y="345"/>
                  <a:pt x="183" y="355"/>
                  <a:pt x="180" y="364"/>
                </a:cubicBezTo>
                <a:cubicBezTo>
                  <a:pt x="165" y="409"/>
                  <a:pt x="176" y="458"/>
                  <a:pt x="220" y="482"/>
                </a:cubicBezTo>
                <a:cubicBezTo>
                  <a:pt x="228" y="486"/>
                  <a:pt x="238" y="488"/>
                  <a:pt x="247" y="490"/>
                </a:cubicBezTo>
                <a:cubicBezTo>
                  <a:pt x="258" y="492"/>
                  <a:pt x="268" y="495"/>
                  <a:pt x="278" y="500"/>
                </a:cubicBezTo>
                <a:cubicBezTo>
                  <a:pt x="289" y="506"/>
                  <a:pt x="296" y="514"/>
                  <a:pt x="304" y="524"/>
                </a:cubicBezTo>
                <a:cubicBezTo>
                  <a:pt x="309" y="529"/>
                  <a:pt x="313" y="534"/>
                  <a:pt x="319" y="538"/>
                </a:cubicBezTo>
                <a:cubicBezTo>
                  <a:pt x="335" y="549"/>
                  <a:pt x="354" y="555"/>
                  <a:pt x="373" y="555"/>
                </a:cubicBezTo>
                <a:cubicBezTo>
                  <a:pt x="393" y="555"/>
                  <a:pt x="412" y="549"/>
                  <a:pt x="429" y="537"/>
                </a:cubicBezTo>
                <a:cubicBezTo>
                  <a:pt x="435" y="533"/>
                  <a:pt x="440" y="527"/>
                  <a:pt x="445" y="521"/>
                </a:cubicBezTo>
                <a:cubicBezTo>
                  <a:pt x="453" y="513"/>
                  <a:pt x="460" y="506"/>
                  <a:pt x="470" y="500"/>
                </a:cubicBezTo>
                <a:cubicBezTo>
                  <a:pt x="480" y="494"/>
                  <a:pt x="491" y="492"/>
                  <a:pt x="503" y="490"/>
                </a:cubicBezTo>
                <a:cubicBezTo>
                  <a:pt x="509" y="489"/>
                  <a:pt x="516" y="487"/>
                  <a:pt x="523" y="484"/>
                </a:cubicBezTo>
                <a:cubicBezTo>
                  <a:pt x="555" y="468"/>
                  <a:pt x="576" y="435"/>
                  <a:pt x="576" y="398"/>
                </a:cubicBezTo>
                <a:cubicBezTo>
                  <a:pt x="576" y="388"/>
                  <a:pt x="573" y="378"/>
                  <a:pt x="569" y="368"/>
                </a:cubicBezTo>
                <a:cubicBezTo>
                  <a:pt x="566" y="357"/>
                  <a:pt x="563" y="347"/>
                  <a:pt x="563" y="336"/>
                </a:cubicBezTo>
                <a:cubicBezTo>
                  <a:pt x="563" y="325"/>
                  <a:pt x="566" y="315"/>
                  <a:pt x="569" y="304"/>
                </a:cubicBezTo>
                <a:cubicBezTo>
                  <a:pt x="572" y="295"/>
                  <a:pt x="575" y="285"/>
                  <a:pt x="575" y="274"/>
                </a:cubicBezTo>
                <a:cubicBezTo>
                  <a:pt x="575" y="239"/>
                  <a:pt x="555" y="206"/>
                  <a:pt x="524" y="190"/>
                </a:cubicBezTo>
                <a:cubicBezTo>
                  <a:pt x="516" y="186"/>
                  <a:pt x="508" y="184"/>
                  <a:pt x="500" y="182"/>
                </a:cubicBezTo>
                <a:cubicBezTo>
                  <a:pt x="490" y="180"/>
                  <a:pt x="481" y="178"/>
                  <a:pt x="472" y="173"/>
                </a:cubicBezTo>
                <a:cubicBezTo>
                  <a:pt x="462" y="168"/>
                  <a:pt x="453" y="161"/>
                  <a:pt x="445" y="152"/>
                </a:cubicBezTo>
                <a:cubicBezTo>
                  <a:pt x="426" y="130"/>
                  <a:pt x="402" y="119"/>
                  <a:pt x="374" y="119"/>
                </a:cubicBezTo>
                <a:cubicBezTo>
                  <a:pt x="345" y="119"/>
                  <a:pt x="321" y="131"/>
                  <a:pt x="302" y="152"/>
                </a:cubicBezTo>
                <a:cubicBezTo>
                  <a:pt x="289" y="167"/>
                  <a:pt x="272" y="177"/>
                  <a:pt x="253" y="182"/>
                </a:cubicBezTo>
                <a:cubicBezTo>
                  <a:pt x="206" y="192"/>
                  <a:pt x="173" y="225"/>
                  <a:pt x="173" y="275"/>
                </a:cubicBezTo>
                <a:cubicBezTo>
                  <a:pt x="173" y="288"/>
                  <a:pt x="177" y="298"/>
                  <a:pt x="180" y="31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endParaRPr lang="zh-CN" altLang="en-US">
              <a:solidFill>
                <a:srgbClr val="3F7EE5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49" name="Oval 6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954560" y="2480472"/>
            <a:ext cx="768033" cy="765725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rPr>
              <a:t>A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50" name="Oval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492932" y="2480472"/>
            <a:ext cx="770339" cy="765725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rPr>
              <a:t>B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51" name="Oval 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263270" y="3811266"/>
            <a:ext cx="772646" cy="77033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rPr>
              <a:t>C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52" name="Oval 9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184222" y="3811266"/>
            <a:ext cx="770339" cy="77033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rPr>
              <a:t>F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53" name="Oval 10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954560" y="5151285"/>
            <a:ext cx="768033" cy="77033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rPr>
              <a:t>E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54" name="Oval 1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492932" y="5151285"/>
            <a:ext cx="770339" cy="77033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rPr>
              <a:t>D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55" name="TextBox 11"/>
          <p:cNvSpPr txBox="1"/>
          <p:nvPr>
            <p:custDataLst>
              <p:tags r:id="rId8"/>
            </p:custDataLst>
          </p:nvPr>
        </p:nvSpPr>
        <p:spPr>
          <a:xfrm>
            <a:off x="1718945" y="2363470"/>
            <a:ext cx="2918460" cy="690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dirty="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AI 大模型原生驱动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原创内容收录率极高，适配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AI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搜索推荐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Bebas" pitchFamily="2" charset="0"/>
            </a:endParaRPr>
          </a:p>
        </p:txBody>
      </p:sp>
      <p:sp>
        <p:nvSpPr>
          <p:cNvPr id="56" name="TextBox 11"/>
          <p:cNvSpPr txBox="1"/>
          <p:nvPr>
            <p:custDataLst>
              <p:tags r:id="rId9"/>
            </p:custDataLst>
          </p:nvPr>
        </p:nvSpPr>
        <p:spPr>
          <a:xfrm>
            <a:off x="7532370" y="2363470"/>
            <a:ext cx="2882265" cy="690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537285"/>
                </a:solidFill>
                <a:latin typeface="Bebas" pitchFamily="2" charset="0"/>
                <a:ea typeface="微软雅黑" panose="020B0503020204020204" charset="-122"/>
                <a:cs typeface="华文黑体" pitchFamily="2" charset="-122"/>
                <a:sym typeface="Bebas" pitchFamily="2" charset="0"/>
              </a:rPr>
              <a:t>双入口占位</a:t>
            </a:r>
            <a:endParaRPr lang="zh-CN" altLang="en-US" dirty="0">
              <a:solidFill>
                <a:srgbClr val="537285"/>
              </a:solidFill>
              <a:latin typeface="Bebas" pitchFamily="2" charset="0"/>
              <a:ea typeface="微软雅黑" panose="020B0503020204020204" charset="-122"/>
              <a:cs typeface="华文黑体" pitchFamily="2" charset="-122"/>
              <a:sym typeface="Bebas" pitchFamily="2" charset="0"/>
            </a:endParaRPr>
          </a:p>
          <a:p>
            <a:pPr algn="r">
              <a:lnSpc>
                <a:spcPct val="130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传统搜索引擎 + AI 问答搜索双流量入口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Bebas" pitchFamily="2" charset="0"/>
            </a:endParaRPr>
          </a:p>
        </p:txBody>
      </p:sp>
      <p:sp>
        <p:nvSpPr>
          <p:cNvPr id="57" name="TextBox 11"/>
          <p:cNvSpPr txBox="1"/>
          <p:nvPr>
            <p:custDataLst>
              <p:tags r:id="rId10"/>
            </p:custDataLst>
          </p:nvPr>
        </p:nvSpPr>
        <p:spPr>
          <a:xfrm>
            <a:off x="1374482" y="3747018"/>
            <a:ext cx="2500385" cy="930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dirty="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三级深度下沉</a:t>
            </a:r>
            <a:endParaRPr lang="zh-CN" altLang="en-US" sz="1600" dirty="0">
              <a:solidFill>
                <a:srgbClr val="537285"/>
              </a:solidFill>
              <a:latin typeface="Bebas" pitchFamily="2" charset="0"/>
              <a:ea typeface="微软雅黑" panose="020B0503020204020204" charset="-122"/>
              <a:cs typeface="华文黑体" pitchFamily="2" charset="-122"/>
              <a:sym typeface="Bebas" pitchFamily="2" charset="0"/>
            </a:endParaRPr>
          </a:p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省级→市级→区县三级全覆盖，抢占别人还没意识到的区域流量红利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58" name="TextBox 11"/>
          <p:cNvSpPr txBox="1"/>
          <p:nvPr>
            <p:custDataLst>
              <p:tags r:id="rId11"/>
            </p:custDataLst>
          </p:nvPr>
        </p:nvSpPr>
        <p:spPr>
          <a:xfrm>
            <a:off x="8345269" y="3809248"/>
            <a:ext cx="2500385" cy="930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537285"/>
                </a:solidFill>
                <a:latin typeface="Bebas" pitchFamily="2" charset="0"/>
                <a:ea typeface="微软雅黑" panose="020B0503020204020204" charset="-122"/>
                <a:cs typeface="华文黑体" pitchFamily="2" charset="-122"/>
                <a:sym typeface="Bebas" pitchFamily="2" charset="0"/>
              </a:rPr>
              <a:t>数据全闭环</a:t>
            </a:r>
            <a:endParaRPr lang="zh-CN" altLang="en-US" dirty="0">
              <a:solidFill>
                <a:srgbClr val="537285"/>
              </a:solidFill>
              <a:latin typeface="Bebas" pitchFamily="2" charset="0"/>
              <a:ea typeface="微软雅黑" panose="020B0503020204020204" charset="-122"/>
              <a:cs typeface="华文黑体" pitchFamily="2" charset="-122"/>
              <a:sym typeface="Bebas" pitchFamily="2" charset="0"/>
            </a:endParaRPr>
          </a:p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统计每个分站访问 / 电话曝光，直通流量转化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Bebas" pitchFamily="2" charset="0"/>
            </a:endParaRPr>
          </a:p>
        </p:txBody>
      </p:sp>
      <p:sp>
        <p:nvSpPr>
          <p:cNvPr id="59" name="TextBox 11"/>
          <p:cNvSpPr txBox="1"/>
          <p:nvPr>
            <p:custDataLst>
              <p:tags r:id="rId12"/>
            </p:custDataLst>
          </p:nvPr>
        </p:nvSpPr>
        <p:spPr>
          <a:xfrm>
            <a:off x="2136482" y="5146673"/>
            <a:ext cx="2500385" cy="690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dirty="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零竞争霸屏</a:t>
            </a:r>
            <a:endParaRPr lang="zh-CN" altLang="en-US" dirty="0">
              <a:solidFill>
                <a:srgbClr val="537285"/>
              </a:solidFill>
              <a:latin typeface="Bebas" pitchFamily="2" charset="0"/>
              <a:ea typeface="微软雅黑" panose="020B0503020204020204" charset="-122"/>
              <a:cs typeface="华文黑体" pitchFamily="2" charset="-122"/>
              <a:sym typeface="Bebas" pitchFamily="2" charset="0"/>
            </a:endParaRPr>
          </a:p>
          <a:p>
            <a:pPr algn="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区县长尾词，快速上首页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Bebas" pitchFamily="2" charset="0"/>
            </a:endParaRPr>
          </a:p>
        </p:txBody>
      </p:sp>
      <p:sp>
        <p:nvSpPr>
          <p:cNvPr id="60" name="TextBox 11"/>
          <p:cNvSpPr txBox="1"/>
          <p:nvPr>
            <p:custDataLst>
              <p:tags r:id="rId13"/>
            </p:custDataLst>
          </p:nvPr>
        </p:nvSpPr>
        <p:spPr>
          <a:xfrm>
            <a:off x="7532370" y="5146675"/>
            <a:ext cx="2700655" cy="930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成本极致低ROI 1:15</a:t>
            </a:r>
            <a:endParaRPr lang="zh-CN" altLang="en-US" dirty="0">
              <a:solidFill>
                <a:srgbClr val="5372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Bebas" pitchFamily="2" charset="0"/>
            </a:endParaRPr>
          </a:p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获客成本仅为竞价 1/100；目前获客效率最高方案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Bebas" pitchFamily="2" charset="0"/>
            </a:endParaRPr>
          </a:p>
        </p:txBody>
      </p:sp>
      <p:sp>
        <p:nvSpPr>
          <p:cNvPr id="61" name="Freeform 5"/>
          <p:cNvSpPr>
            <a:spLocks noEditPoints="1"/>
          </p:cNvSpPr>
          <p:nvPr>
            <p:custDataLst>
              <p:tags r:id="rId14"/>
            </p:custDataLst>
          </p:nvPr>
        </p:nvSpPr>
        <p:spPr bwMode="auto">
          <a:xfrm>
            <a:off x="5581589" y="3670416"/>
            <a:ext cx="1056959" cy="1056652"/>
          </a:xfrm>
          <a:custGeom>
            <a:avLst/>
            <a:gdLst>
              <a:gd name="T0" fmla="*/ 1243 w 1456"/>
              <a:gd name="T1" fmla="*/ 213 h 1456"/>
              <a:gd name="T2" fmla="*/ 1243 w 1456"/>
              <a:gd name="T3" fmla="*/ 1243 h 1456"/>
              <a:gd name="T4" fmla="*/ 213 w 1456"/>
              <a:gd name="T5" fmla="*/ 1243 h 1456"/>
              <a:gd name="T6" fmla="*/ 213 w 1456"/>
              <a:gd name="T7" fmla="*/ 213 h 1456"/>
              <a:gd name="T8" fmla="*/ 1200 w 1456"/>
              <a:gd name="T9" fmla="*/ 256 h 1456"/>
              <a:gd name="T10" fmla="*/ 1020 w 1456"/>
              <a:gd name="T11" fmla="*/ 220 h 1456"/>
              <a:gd name="T12" fmla="*/ 1318 w 1456"/>
              <a:gd name="T13" fmla="*/ 414 h 1456"/>
              <a:gd name="T14" fmla="*/ 1395 w 1456"/>
              <a:gd name="T15" fmla="*/ 698 h 1456"/>
              <a:gd name="T16" fmla="*/ 1109 w 1456"/>
              <a:gd name="T17" fmla="*/ 475 h 1456"/>
              <a:gd name="T18" fmla="*/ 1395 w 1456"/>
              <a:gd name="T19" fmla="*/ 698 h 1456"/>
              <a:gd name="T20" fmla="*/ 1319 w 1456"/>
              <a:gd name="T21" fmla="*/ 1039 h 1456"/>
              <a:gd name="T22" fmla="*/ 1020 w 1456"/>
              <a:gd name="T23" fmla="*/ 1236 h 1456"/>
              <a:gd name="T24" fmla="*/ 1200 w 1456"/>
              <a:gd name="T25" fmla="*/ 1200 h 1456"/>
              <a:gd name="T26" fmla="*/ 1395 w 1456"/>
              <a:gd name="T27" fmla="*/ 758 h 1456"/>
              <a:gd name="T28" fmla="*/ 1109 w 1456"/>
              <a:gd name="T29" fmla="*/ 979 h 1456"/>
              <a:gd name="T30" fmla="*/ 256 w 1456"/>
              <a:gd name="T31" fmla="*/ 1200 h 1456"/>
              <a:gd name="T32" fmla="*/ 436 w 1456"/>
              <a:gd name="T33" fmla="*/ 1236 h 1456"/>
              <a:gd name="T34" fmla="*/ 137 w 1456"/>
              <a:gd name="T35" fmla="*/ 1039 h 1456"/>
              <a:gd name="T36" fmla="*/ 61 w 1456"/>
              <a:gd name="T37" fmla="*/ 758 h 1456"/>
              <a:gd name="T38" fmla="*/ 347 w 1456"/>
              <a:gd name="T39" fmla="*/ 979 h 1456"/>
              <a:gd name="T40" fmla="*/ 61 w 1456"/>
              <a:gd name="T41" fmla="*/ 758 h 1456"/>
              <a:gd name="T42" fmla="*/ 138 w 1456"/>
              <a:gd name="T43" fmla="*/ 414 h 1456"/>
              <a:gd name="T44" fmla="*/ 436 w 1456"/>
              <a:gd name="T45" fmla="*/ 220 h 1456"/>
              <a:gd name="T46" fmla="*/ 256 w 1456"/>
              <a:gd name="T47" fmla="*/ 256 h 1456"/>
              <a:gd name="T48" fmla="*/ 61 w 1456"/>
              <a:gd name="T49" fmla="*/ 698 h 1456"/>
              <a:gd name="T50" fmla="*/ 347 w 1456"/>
              <a:gd name="T51" fmla="*/ 475 h 1456"/>
              <a:gd name="T52" fmla="*/ 383 w 1456"/>
              <a:gd name="T53" fmla="*/ 698 h 1456"/>
              <a:gd name="T54" fmla="*/ 698 w 1456"/>
              <a:gd name="T55" fmla="*/ 475 h 1456"/>
              <a:gd name="T56" fmla="*/ 383 w 1456"/>
              <a:gd name="T57" fmla="*/ 698 h 1456"/>
              <a:gd name="T58" fmla="*/ 1073 w 1456"/>
              <a:gd name="T59" fmla="*/ 698 h 1456"/>
              <a:gd name="T60" fmla="*/ 758 w 1456"/>
              <a:gd name="T61" fmla="*/ 475 h 1456"/>
              <a:gd name="T62" fmla="*/ 1073 w 1456"/>
              <a:gd name="T63" fmla="*/ 758 h 1456"/>
              <a:gd name="T64" fmla="*/ 758 w 1456"/>
              <a:gd name="T65" fmla="*/ 979 h 1456"/>
              <a:gd name="T66" fmla="*/ 1073 w 1456"/>
              <a:gd name="T67" fmla="*/ 758 h 1456"/>
              <a:gd name="T68" fmla="*/ 383 w 1456"/>
              <a:gd name="T69" fmla="*/ 758 h 1456"/>
              <a:gd name="T70" fmla="*/ 698 w 1456"/>
              <a:gd name="T71" fmla="*/ 979 h 1456"/>
              <a:gd name="T72" fmla="*/ 967 w 1456"/>
              <a:gd name="T73" fmla="*/ 249 h 1456"/>
              <a:gd name="T74" fmla="*/ 758 w 1456"/>
              <a:gd name="T75" fmla="*/ 414 h 1456"/>
              <a:gd name="T76" fmla="*/ 967 w 1456"/>
              <a:gd name="T77" fmla="*/ 249 h 1456"/>
              <a:gd name="T78" fmla="*/ 1033 w 1456"/>
              <a:gd name="T79" fmla="*/ 1039 h 1456"/>
              <a:gd name="T80" fmla="*/ 758 w 1456"/>
              <a:gd name="T81" fmla="*/ 1393 h 1456"/>
              <a:gd name="T82" fmla="*/ 489 w 1456"/>
              <a:gd name="T83" fmla="*/ 1207 h 1456"/>
              <a:gd name="T84" fmla="*/ 698 w 1456"/>
              <a:gd name="T85" fmla="*/ 1039 h 1456"/>
              <a:gd name="T86" fmla="*/ 489 w 1456"/>
              <a:gd name="T87" fmla="*/ 1207 h 1456"/>
              <a:gd name="T88" fmla="*/ 423 w 1456"/>
              <a:gd name="T89" fmla="*/ 414 h 1456"/>
              <a:gd name="T90" fmla="*/ 698 w 1456"/>
              <a:gd name="T91" fmla="*/ 63 h 1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56" h="1456">
                <a:moveTo>
                  <a:pt x="728" y="0"/>
                </a:moveTo>
                <a:cubicBezTo>
                  <a:pt x="929" y="0"/>
                  <a:pt x="1111" y="81"/>
                  <a:pt x="1243" y="213"/>
                </a:cubicBezTo>
                <a:cubicBezTo>
                  <a:pt x="1375" y="345"/>
                  <a:pt x="1456" y="527"/>
                  <a:pt x="1456" y="728"/>
                </a:cubicBezTo>
                <a:cubicBezTo>
                  <a:pt x="1456" y="929"/>
                  <a:pt x="1375" y="1111"/>
                  <a:pt x="1243" y="1243"/>
                </a:cubicBezTo>
                <a:cubicBezTo>
                  <a:pt x="1111" y="1375"/>
                  <a:pt x="929" y="1456"/>
                  <a:pt x="728" y="1456"/>
                </a:cubicBezTo>
                <a:cubicBezTo>
                  <a:pt x="527" y="1456"/>
                  <a:pt x="345" y="1375"/>
                  <a:pt x="213" y="1243"/>
                </a:cubicBezTo>
                <a:cubicBezTo>
                  <a:pt x="81" y="1111"/>
                  <a:pt x="0" y="929"/>
                  <a:pt x="0" y="728"/>
                </a:cubicBezTo>
                <a:cubicBezTo>
                  <a:pt x="0" y="527"/>
                  <a:pt x="81" y="345"/>
                  <a:pt x="213" y="213"/>
                </a:cubicBezTo>
                <a:cubicBezTo>
                  <a:pt x="345" y="81"/>
                  <a:pt x="527" y="0"/>
                  <a:pt x="728" y="0"/>
                </a:cubicBezTo>
                <a:close/>
                <a:moveTo>
                  <a:pt x="1200" y="256"/>
                </a:moveTo>
                <a:cubicBezTo>
                  <a:pt x="1124" y="180"/>
                  <a:pt x="1030" y="122"/>
                  <a:pt x="925" y="89"/>
                </a:cubicBezTo>
                <a:cubicBezTo>
                  <a:pt x="960" y="124"/>
                  <a:pt x="992" y="169"/>
                  <a:pt x="1020" y="220"/>
                </a:cubicBezTo>
                <a:cubicBezTo>
                  <a:pt x="1050" y="277"/>
                  <a:pt x="1076" y="342"/>
                  <a:pt x="1095" y="414"/>
                </a:cubicBezTo>
                <a:cubicBezTo>
                  <a:pt x="1318" y="414"/>
                  <a:pt x="1318" y="414"/>
                  <a:pt x="1318" y="414"/>
                </a:cubicBezTo>
                <a:cubicBezTo>
                  <a:pt x="1287" y="356"/>
                  <a:pt x="1247" y="302"/>
                  <a:pt x="1200" y="256"/>
                </a:cubicBezTo>
                <a:close/>
                <a:moveTo>
                  <a:pt x="1395" y="698"/>
                </a:moveTo>
                <a:cubicBezTo>
                  <a:pt x="1392" y="619"/>
                  <a:pt x="1375" y="544"/>
                  <a:pt x="1346" y="475"/>
                </a:cubicBezTo>
                <a:cubicBezTo>
                  <a:pt x="1109" y="475"/>
                  <a:pt x="1109" y="475"/>
                  <a:pt x="1109" y="475"/>
                </a:cubicBezTo>
                <a:cubicBezTo>
                  <a:pt x="1123" y="545"/>
                  <a:pt x="1131" y="620"/>
                  <a:pt x="1133" y="698"/>
                </a:cubicBezTo>
                <a:cubicBezTo>
                  <a:pt x="1395" y="698"/>
                  <a:pt x="1395" y="698"/>
                  <a:pt x="1395" y="698"/>
                </a:cubicBezTo>
                <a:close/>
                <a:moveTo>
                  <a:pt x="1200" y="1200"/>
                </a:moveTo>
                <a:cubicBezTo>
                  <a:pt x="1248" y="1153"/>
                  <a:pt x="1288" y="1099"/>
                  <a:pt x="1319" y="1039"/>
                </a:cubicBezTo>
                <a:cubicBezTo>
                  <a:pt x="1095" y="1039"/>
                  <a:pt x="1095" y="1039"/>
                  <a:pt x="1095" y="1039"/>
                </a:cubicBezTo>
                <a:cubicBezTo>
                  <a:pt x="1076" y="1112"/>
                  <a:pt x="1051" y="1179"/>
                  <a:pt x="1020" y="1236"/>
                </a:cubicBezTo>
                <a:cubicBezTo>
                  <a:pt x="992" y="1287"/>
                  <a:pt x="960" y="1332"/>
                  <a:pt x="925" y="1367"/>
                </a:cubicBezTo>
                <a:cubicBezTo>
                  <a:pt x="1030" y="1334"/>
                  <a:pt x="1124" y="1276"/>
                  <a:pt x="1200" y="1200"/>
                </a:cubicBezTo>
                <a:close/>
                <a:moveTo>
                  <a:pt x="1347" y="979"/>
                </a:moveTo>
                <a:cubicBezTo>
                  <a:pt x="1375" y="910"/>
                  <a:pt x="1392" y="836"/>
                  <a:pt x="1395" y="758"/>
                </a:cubicBezTo>
                <a:cubicBezTo>
                  <a:pt x="1133" y="758"/>
                  <a:pt x="1133" y="758"/>
                  <a:pt x="1133" y="758"/>
                </a:cubicBezTo>
                <a:cubicBezTo>
                  <a:pt x="1131" y="835"/>
                  <a:pt x="1123" y="909"/>
                  <a:pt x="1109" y="979"/>
                </a:cubicBezTo>
                <a:cubicBezTo>
                  <a:pt x="1347" y="979"/>
                  <a:pt x="1347" y="979"/>
                  <a:pt x="1347" y="979"/>
                </a:cubicBezTo>
                <a:close/>
                <a:moveTo>
                  <a:pt x="256" y="1200"/>
                </a:moveTo>
                <a:cubicBezTo>
                  <a:pt x="332" y="1276"/>
                  <a:pt x="426" y="1334"/>
                  <a:pt x="531" y="1367"/>
                </a:cubicBezTo>
                <a:cubicBezTo>
                  <a:pt x="496" y="1332"/>
                  <a:pt x="464" y="1287"/>
                  <a:pt x="436" y="1236"/>
                </a:cubicBezTo>
                <a:cubicBezTo>
                  <a:pt x="405" y="1179"/>
                  <a:pt x="380" y="1112"/>
                  <a:pt x="361" y="1039"/>
                </a:cubicBezTo>
                <a:cubicBezTo>
                  <a:pt x="137" y="1039"/>
                  <a:pt x="137" y="1039"/>
                  <a:pt x="137" y="1039"/>
                </a:cubicBezTo>
                <a:cubicBezTo>
                  <a:pt x="168" y="1099"/>
                  <a:pt x="208" y="1153"/>
                  <a:pt x="256" y="1200"/>
                </a:cubicBezTo>
                <a:close/>
                <a:moveTo>
                  <a:pt x="61" y="758"/>
                </a:moveTo>
                <a:cubicBezTo>
                  <a:pt x="64" y="836"/>
                  <a:pt x="81" y="910"/>
                  <a:pt x="109" y="979"/>
                </a:cubicBezTo>
                <a:cubicBezTo>
                  <a:pt x="347" y="979"/>
                  <a:pt x="347" y="979"/>
                  <a:pt x="347" y="979"/>
                </a:cubicBezTo>
                <a:cubicBezTo>
                  <a:pt x="333" y="909"/>
                  <a:pt x="324" y="835"/>
                  <a:pt x="323" y="758"/>
                </a:cubicBezTo>
                <a:cubicBezTo>
                  <a:pt x="61" y="758"/>
                  <a:pt x="61" y="758"/>
                  <a:pt x="61" y="758"/>
                </a:cubicBezTo>
                <a:close/>
                <a:moveTo>
                  <a:pt x="256" y="256"/>
                </a:moveTo>
                <a:cubicBezTo>
                  <a:pt x="209" y="302"/>
                  <a:pt x="169" y="356"/>
                  <a:pt x="138" y="414"/>
                </a:cubicBezTo>
                <a:cubicBezTo>
                  <a:pt x="361" y="414"/>
                  <a:pt x="361" y="414"/>
                  <a:pt x="361" y="414"/>
                </a:cubicBezTo>
                <a:cubicBezTo>
                  <a:pt x="380" y="342"/>
                  <a:pt x="406" y="277"/>
                  <a:pt x="436" y="220"/>
                </a:cubicBezTo>
                <a:cubicBezTo>
                  <a:pt x="464" y="169"/>
                  <a:pt x="496" y="124"/>
                  <a:pt x="531" y="89"/>
                </a:cubicBezTo>
                <a:cubicBezTo>
                  <a:pt x="426" y="122"/>
                  <a:pt x="332" y="180"/>
                  <a:pt x="256" y="256"/>
                </a:cubicBezTo>
                <a:close/>
                <a:moveTo>
                  <a:pt x="110" y="475"/>
                </a:moveTo>
                <a:cubicBezTo>
                  <a:pt x="81" y="544"/>
                  <a:pt x="64" y="619"/>
                  <a:pt x="61" y="698"/>
                </a:cubicBezTo>
                <a:cubicBezTo>
                  <a:pt x="323" y="698"/>
                  <a:pt x="323" y="698"/>
                  <a:pt x="323" y="698"/>
                </a:cubicBezTo>
                <a:cubicBezTo>
                  <a:pt x="324" y="620"/>
                  <a:pt x="333" y="545"/>
                  <a:pt x="347" y="475"/>
                </a:cubicBezTo>
                <a:cubicBezTo>
                  <a:pt x="110" y="475"/>
                  <a:pt x="110" y="475"/>
                  <a:pt x="110" y="475"/>
                </a:cubicBezTo>
                <a:close/>
                <a:moveTo>
                  <a:pt x="383" y="698"/>
                </a:moveTo>
                <a:cubicBezTo>
                  <a:pt x="698" y="698"/>
                  <a:pt x="698" y="698"/>
                  <a:pt x="698" y="698"/>
                </a:cubicBezTo>
                <a:cubicBezTo>
                  <a:pt x="698" y="475"/>
                  <a:pt x="698" y="475"/>
                  <a:pt x="698" y="475"/>
                </a:cubicBezTo>
                <a:cubicBezTo>
                  <a:pt x="409" y="475"/>
                  <a:pt x="409" y="475"/>
                  <a:pt x="409" y="475"/>
                </a:cubicBezTo>
                <a:cubicBezTo>
                  <a:pt x="394" y="544"/>
                  <a:pt x="385" y="619"/>
                  <a:pt x="383" y="698"/>
                </a:cubicBezTo>
                <a:close/>
                <a:moveTo>
                  <a:pt x="758" y="698"/>
                </a:moveTo>
                <a:cubicBezTo>
                  <a:pt x="1073" y="698"/>
                  <a:pt x="1073" y="698"/>
                  <a:pt x="1073" y="698"/>
                </a:cubicBezTo>
                <a:cubicBezTo>
                  <a:pt x="1071" y="619"/>
                  <a:pt x="1062" y="544"/>
                  <a:pt x="1047" y="475"/>
                </a:cubicBezTo>
                <a:cubicBezTo>
                  <a:pt x="758" y="475"/>
                  <a:pt x="758" y="475"/>
                  <a:pt x="758" y="475"/>
                </a:cubicBezTo>
                <a:cubicBezTo>
                  <a:pt x="758" y="698"/>
                  <a:pt x="758" y="698"/>
                  <a:pt x="758" y="698"/>
                </a:cubicBezTo>
                <a:close/>
                <a:moveTo>
                  <a:pt x="1073" y="758"/>
                </a:moveTo>
                <a:cubicBezTo>
                  <a:pt x="758" y="758"/>
                  <a:pt x="758" y="758"/>
                  <a:pt x="758" y="758"/>
                </a:cubicBezTo>
                <a:cubicBezTo>
                  <a:pt x="758" y="979"/>
                  <a:pt x="758" y="979"/>
                  <a:pt x="758" y="979"/>
                </a:cubicBezTo>
                <a:cubicBezTo>
                  <a:pt x="1048" y="979"/>
                  <a:pt x="1048" y="979"/>
                  <a:pt x="1048" y="979"/>
                </a:cubicBezTo>
                <a:cubicBezTo>
                  <a:pt x="1063" y="910"/>
                  <a:pt x="1071" y="836"/>
                  <a:pt x="1073" y="758"/>
                </a:cubicBezTo>
                <a:close/>
                <a:moveTo>
                  <a:pt x="698" y="758"/>
                </a:moveTo>
                <a:cubicBezTo>
                  <a:pt x="383" y="758"/>
                  <a:pt x="383" y="758"/>
                  <a:pt x="383" y="758"/>
                </a:cubicBezTo>
                <a:cubicBezTo>
                  <a:pt x="385" y="836"/>
                  <a:pt x="393" y="910"/>
                  <a:pt x="408" y="979"/>
                </a:cubicBezTo>
                <a:cubicBezTo>
                  <a:pt x="698" y="979"/>
                  <a:pt x="698" y="979"/>
                  <a:pt x="698" y="979"/>
                </a:cubicBezTo>
                <a:cubicBezTo>
                  <a:pt x="698" y="758"/>
                  <a:pt x="698" y="758"/>
                  <a:pt x="698" y="758"/>
                </a:cubicBezTo>
                <a:close/>
                <a:moveTo>
                  <a:pt x="967" y="249"/>
                </a:moveTo>
                <a:cubicBezTo>
                  <a:pt x="911" y="145"/>
                  <a:pt x="838" y="76"/>
                  <a:pt x="758" y="63"/>
                </a:cubicBezTo>
                <a:cubicBezTo>
                  <a:pt x="758" y="414"/>
                  <a:pt x="758" y="414"/>
                  <a:pt x="758" y="414"/>
                </a:cubicBezTo>
                <a:cubicBezTo>
                  <a:pt x="1032" y="414"/>
                  <a:pt x="1032" y="414"/>
                  <a:pt x="1032" y="414"/>
                </a:cubicBezTo>
                <a:cubicBezTo>
                  <a:pt x="1015" y="353"/>
                  <a:pt x="993" y="297"/>
                  <a:pt x="967" y="249"/>
                </a:cubicBezTo>
                <a:close/>
                <a:moveTo>
                  <a:pt x="967" y="1207"/>
                </a:moveTo>
                <a:cubicBezTo>
                  <a:pt x="994" y="1158"/>
                  <a:pt x="1016" y="1101"/>
                  <a:pt x="1033" y="1039"/>
                </a:cubicBezTo>
                <a:cubicBezTo>
                  <a:pt x="758" y="1039"/>
                  <a:pt x="758" y="1039"/>
                  <a:pt x="758" y="1039"/>
                </a:cubicBezTo>
                <a:cubicBezTo>
                  <a:pt x="758" y="1393"/>
                  <a:pt x="758" y="1393"/>
                  <a:pt x="758" y="1393"/>
                </a:cubicBezTo>
                <a:cubicBezTo>
                  <a:pt x="838" y="1380"/>
                  <a:pt x="911" y="1311"/>
                  <a:pt x="967" y="1207"/>
                </a:cubicBezTo>
                <a:close/>
                <a:moveTo>
                  <a:pt x="489" y="1207"/>
                </a:moveTo>
                <a:cubicBezTo>
                  <a:pt x="545" y="1311"/>
                  <a:pt x="618" y="1380"/>
                  <a:pt x="698" y="1393"/>
                </a:cubicBezTo>
                <a:cubicBezTo>
                  <a:pt x="698" y="1039"/>
                  <a:pt x="698" y="1039"/>
                  <a:pt x="698" y="1039"/>
                </a:cubicBezTo>
                <a:cubicBezTo>
                  <a:pt x="423" y="1039"/>
                  <a:pt x="423" y="1039"/>
                  <a:pt x="423" y="1039"/>
                </a:cubicBezTo>
                <a:cubicBezTo>
                  <a:pt x="440" y="1101"/>
                  <a:pt x="462" y="1158"/>
                  <a:pt x="489" y="1207"/>
                </a:cubicBezTo>
                <a:close/>
                <a:moveTo>
                  <a:pt x="489" y="249"/>
                </a:moveTo>
                <a:cubicBezTo>
                  <a:pt x="463" y="297"/>
                  <a:pt x="441" y="353"/>
                  <a:pt x="423" y="414"/>
                </a:cubicBezTo>
                <a:cubicBezTo>
                  <a:pt x="698" y="414"/>
                  <a:pt x="698" y="414"/>
                  <a:pt x="698" y="414"/>
                </a:cubicBezTo>
                <a:cubicBezTo>
                  <a:pt x="698" y="63"/>
                  <a:pt x="698" y="63"/>
                  <a:pt x="698" y="63"/>
                </a:cubicBezTo>
                <a:cubicBezTo>
                  <a:pt x="618" y="76"/>
                  <a:pt x="545" y="145"/>
                  <a:pt x="489" y="249"/>
                </a:cubicBezTo>
                <a:close/>
              </a:path>
            </a:pathLst>
          </a:custGeom>
          <a:solidFill>
            <a:srgbClr val="124062"/>
          </a:solidFill>
          <a:ln>
            <a:noFill/>
          </a:ln>
          <a:effectLst>
            <a:reflection blurRad="152400" stA="70000" endPos="54000" dist="88900" dir="5400000" sy="-100000" algn="bl" rotWithShape="0"/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98299" y="2485311"/>
            <a:ext cx="2078122" cy="1286825"/>
            <a:chOff x="5498299" y="2485311"/>
            <a:chExt cx="2078122" cy="1286825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5904868" y="2485311"/>
              <a:ext cx="1671553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5498299" y="2909539"/>
              <a:ext cx="1671553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177376" y="0"/>
            <a:ext cx="1917343" cy="1163268"/>
            <a:chOff x="5177376" y="0"/>
            <a:chExt cx="1917343" cy="1163268"/>
          </a:xfrm>
        </p:grpSpPr>
        <p:cxnSp>
          <p:nvCxnSpPr>
            <p:cNvPr id="53" name="直接连接符 52"/>
            <p:cNvCxnSpPr/>
            <p:nvPr/>
          </p:nvCxnSpPr>
          <p:spPr>
            <a:xfrm flipV="1">
              <a:off x="5177376" y="300671"/>
              <a:ext cx="1671552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5423167" y="0"/>
              <a:ext cx="1671552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"/>
          <p:cNvSpPr txBox="1"/>
          <p:nvPr/>
        </p:nvSpPr>
        <p:spPr>
          <a:xfrm>
            <a:off x="4480400" y="3994376"/>
            <a:ext cx="32308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60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</a:rPr>
              <a:t>核心优势</a:t>
            </a:r>
            <a:endParaRPr lang="zh-CN" altLang="en-US" sz="6000" b="1" dirty="0" smtClean="0">
              <a:solidFill>
                <a:srgbClr val="12406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KSO_Shape"/>
          <p:cNvSpPr/>
          <p:nvPr/>
        </p:nvSpPr>
        <p:spPr bwMode="auto">
          <a:xfrm>
            <a:off x="5603942" y="1524080"/>
            <a:ext cx="1036937" cy="881392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anose="020B050302020402020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25502" y="372957"/>
            <a:ext cx="8489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2026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515493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站群</a:t>
            </a:r>
            <a:r>
              <a:rPr lang="en-US" altLang="zh-CN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GEO</a:t>
            </a:r>
            <a:r>
              <a:rPr lang="zh-CN" altLang="en-US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八大优势</a:t>
            </a:r>
            <a:endParaRPr lang="zh-CN" altLang="en-US" sz="4800" b="1" dirty="0" smtClean="0">
              <a:solidFill>
                <a:srgbClr val="12406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Oval 9"/>
          <p:cNvSpPr>
            <a:spLocks noChangeArrowheads="1"/>
          </p:cNvSpPr>
          <p:nvPr/>
        </p:nvSpPr>
        <p:spPr bwMode="auto">
          <a:xfrm>
            <a:off x="1233268" y="4144843"/>
            <a:ext cx="723900" cy="723900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5" name="Oval 10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232306" y="4144843"/>
            <a:ext cx="719138" cy="723900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6" name="Oval 11"/>
          <p:cNvSpPr>
            <a:spLocks noChangeArrowheads="1"/>
          </p:cNvSpPr>
          <p:nvPr/>
        </p:nvSpPr>
        <p:spPr bwMode="auto">
          <a:xfrm>
            <a:off x="1233268" y="5314831"/>
            <a:ext cx="723900" cy="723900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7" name="Oval 1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232306" y="5314831"/>
            <a:ext cx="719138" cy="723900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8" name="TextBox 39"/>
          <p:cNvSpPr txBox="1"/>
          <p:nvPr>
            <p:custDataLst>
              <p:tags r:id="rId3"/>
            </p:custDataLst>
          </p:nvPr>
        </p:nvSpPr>
        <p:spPr>
          <a:xfrm>
            <a:off x="2077760" y="4144843"/>
            <a:ext cx="1249680" cy="322580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华文黑体" pitchFamily="2" charset="-122"/>
                <a:sym typeface="Bebas" pitchFamily="2" charset="0"/>
              </a:rPr>
              <a:t>流量垄断优势</a:t>
            </a:r>
            <a:endParaRPr lang="zh-CN" altLang="en-US" sz="1400" b="1" dirty="0">
              <a:solidFill>
                <a:srgbClr val="124062"/>
              </a:solidFill>
              <a:latin typeface="微软雅黑" panose="020B0503020204020204" charset="-122"/>
              <a:ea typeface="微软雅黑" panose="020B050302020402020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19" name="TextBox 40"/>
          <p:cNvSpPr txBox="1"/>
          <p:nvPr>
            <p:custDataLst>
              <p:tags r:id="rId4"/>
            </p:custDataLst>
          </p:nvPr>
        </p:nvSpPr>
        <p:spPr>
          <a:xfrm>
            <a:off x="2077760" y="4440274"/>
            <a:ext cx="3743482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省级→市级→区县三级全覆盖，抢占别人还没意识到的区域流量红利，独家垄断本地市场；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Bebas" pitchFamily="2" charset="0"/>
            </a:endParaRPr>
          </a:p>
        </p:txBody>
      </p:sp>
      <p:sp>
        <p:nvSpPr>
          <p:cNvPr id="20" name="TextBox 41"/>
          <p:cNvSpPr txBox="1"/>
          <p:nvPr>
            <p:custDataLst>
              <p:tags r:id="rId5"/>
            </p:custDataLst>
          </p:nvPr>
        </p:nvSpPr>
        <p:spPr>
          <a:xfrm>
            <a:off x="2077760" y="5307846"/>
            <a:ext cx="1249680" cy="322580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b="1" dirty="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华文黑体" pitchFamily="2" charset="-122"/>
                <a:sym typeface="Bebas" pitchFamily="2" charset="0"/>
              </a:rPr>
              <a:t>流量垄断价值</a:t>
            </a:r>
            <a:endParaRPr lang="zh-CN" altLang="en-US" sz="1400" b="1" dirty="0">
              <a:solidFill>
                <a:srgbClr val="537285"/>
              </a:solidFill>
              <a:latin typeface="微软雅黑" panose="020B0503020204020204" charset="-122"/>
              <a:ea typeface="微软雅黑" panose="020B050302020402020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21" name="TextBox 42"/>
          <p:cNvSpPr txBox="1"/>
          <p:nvPr>
            <p:custDataLst>
              <p:tags r:id="rId6"/>
            </p:custDataLst>
          </p:nvPr>
        </p:nvSpPr>
        <p:spPr>
          <a:xfrm>
            <a:off x="2077760" y="5603277"/>
            <a:ext cx="3743482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别人还没开始，你已经占领，区县长尾词95%无同行竞争，零成本上首页，独家垄断区域流量，比市级分站多覆盖 90%下沉市场，1000 个站点 = 1000个获客入口，曝光量是纯官网的1000倍；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Bebas" pitchFamily="2" charset="0"/>
            </a:endParaRPr>
          </a:p>
        </p:txBody>
      </p:sp>
      <p:sp>
        <p:nvSpPr>
          <p:cNvPr id="22" name="TextBox 43"/>
          <p:cNvSpPr txBox="1"/>
          <p:nvPr>
            <p:custDataLst>
              <p:tags r:id="rId7"/>
            </p:custDataLst>
          </p:nvPr>
        </p:nvSpPr>
        <p:spPr>
          <a:xfrm>
            <a:off x="7098892" y="4144843"/>
            <a:ext cx="1249680" cy="322580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b="1" dirty="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华文黑体" pitchFamily="2" charset="-122"/>
                <a:sym typeface="Bebas" pitchFamily="2" charset="0"/>
              </a:rPr>
              <a:t>技术代差优势</a:t>
            </a:r>
            <a:endParaRPr lang="zh-CN" altLang="en-US" sz="1400" b="1" dirty="0">
              <a:solidFill>
                <a:srgbClr val="537285"/>
              </a:solidFill>
              <a:latin typeface="微软雅黑" panose="020B0503020204020204" charset="-122"/>
              <a:ea typeface="微软雅黑" panose="020B050302020402020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25" name="TextBox 44"/>
          <p:cNvSpPr txBox="1"/>
          <p:nvPr>
            <p:custDataLst>
              <p:tags r:id="rId8"/>
            </p:custDataLst>
          </p:nvPr>
        </p:nvSpPr>
        <p:spPr>
          <a:xfrm>
            <a:off x="7098892" y="4440274"/>
            <a:ext cx="3743482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AI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原生驱动，降维打击旧模式，对比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GEO1.0/2.0/3.0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时代：技术代差优势，效果不是提升，而是质变；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Bebas" pitchFamily="2" charset="0"/>
            </a:endParaRPr>
          </a:p>
        </p:txBody>
      </p:sp>
      <p:sp>
        <p:nvSpPr>
          <p:cNvPr id="26" name="TextBox 45"/>
          <p:cNvSpPr txBox="1"/>
          <p:nvPr>
            <p:custDataLst>
              <p:tags r:id="rId9"/>
            </p:custDataLst>
          </p:nvPr>
        </p:nvSpPr>
        <p:spPr>
          <a:xfrm>
            <a:off x="7098892" y="5307846"/>
            <a:ext cx="1249680" cy="322580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华文黑体" pitchFamily="2" charset="-122"/>
                <a:sym typeface="Bebas" pitchFamily="2" charset="0"/>
              </a:rPr>
              <a:t>精准获客价值</a:t>
            </a:r>
            <a:endParaRPr lang="zh-CN" altLang="en-US" sz="1400" b="1" dirty="0">
              <a:solidFill>
                <a:srgbClr val="124062"/>
              </a:solidFill>
              <a:latin typeface="微软雅黑" panose="020B0503020204020204" charset="-122"/>
              <a:ea typeface="微软雅黑" panose="020B050302020402020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30" name="TextBox 46"/>
          <p:cNvSpPr txBox="1"/>
          <p:nvPr>
            <p:custDataLst>
              <p:tags r:id="rId10"/>
            </p:custDataLst>
          </p:nvPr>
        </p:nvSpPr>
        <p:spPr>
          <a:xfrm>
            <a:off x="7098892" y="5603277"/>
            <a:ext cx="3743482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10公里精准触达，到店率翻倍，每个区域展示本地电话、本地地址，客户信任感倍增，成交率×200，有效咨询率从＜10% 提升到＞80%，预算不再浪费；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Bebas" pitchFamily="2" charset="0"/>
            </a:endParaRPr>
          </a:p>
        </p:txBody>
      </p:sp>
      <p:sp>
        <p:nvSpPr>
          <p:cNvPr id="31" name="Freeform 7"/>
          <p:cNvSpPr>
            <a:spLocks noEditPoints="1"/>
          </p:cNvSpPr>
          <p:nvPr/>
        </p:nvSpPr>
        <p:spPr bwMode="auto">
          <a:xfrm>
            <a:off x="1412216" y="5520316"/>
            <a:ext cx="366006" cy="312930"/>
          </a:xfrm>
          <a:custGeom>
            <a:avLst/>
            <a:gdLst>
              <a:gd name="T0" fmla="*/ 0 w 140"/>
              <a:gd name="T1" fmla="*/ 113 h 120"/>
              <a:gd name="T2" fmla="*/ 15 w 140"/>
              <a:gd name="T3" fmla="*/ 99 h 120"/>
              <a:gd name="T4" fmla="*/ 27 w 140"/>
              <a:gd name="T5" fmla="*/ 0 h 120"/>
              <a:gd name="T6" fmla="*/ 42 w 140"/>
              <a:gd name="T7" fmla="*/ 0 h 120"/>
              <a:gd name="T8" fmla="*/ 42 w 140"/>
              <a:gd name="T9" fmla="*/ 0 h 120"/>
              <a:gd name="T10" fmla="*/ 67 w 140"/>
              <a:gd name="T11" fmla="*/ 99 h 120"/>
              <a:gd name="T12" fmla="*/ 73 w 140"/>
              <a:gd name="T13" fmla="*/ 99 h 120"/>
              <a:gd name="T14" fmla="*/ 97 w 140"/>
              <a:gd name="T15" fmla="*/ 99 h 120"/>
              <a:gd name="T16" fmla="*/ 107 w 140"/>
              <a:gd name="T17" fmla="*/ 0 h 120"/>
              <a:gd name="T18" fmla="*/ 107 w 140"/>
              <a:gd name="T19" fmla="*/ 0 h 120"/>
              <a:gd name="T20" fmla="*/ 119 w 140"/>
              <a:gd name="T21" fmla="*/ 99 h 120"/>
              <a:gd name="T22" fmla="*/ 128 w 140"/>
              <a:gd name="T23" fmla="*/ 0 h 120"/>
              <a:gd name="T24" fmla="*/ 135 w 140"/>
              <a:gd name="T25" fmla="*/ 113 h 120"/>
              <a:gd name="T26" fmla="*/ 51 w 140"/>
              <a:gd name="T27" fmla="*/ 0 h 120"/>
              <a:gd name="T28" fmla="*/ 51 w 140"/>
              <a:gd name="T29" fmla="*/ 0 h 120"/>
              <a:gd name="T30" fmla="*/ 28 w 140"/>
              <a:gd name="T31" fmla="*/ 118 h 120"/>
              <a:gd name="T32" fmla="*/ 14 w 140"/>
              <a:gd name="T33" fmla="*/ 120 h 120"/>
              <a:gd name="T34" fmla="*/ 27 w 140"/>
              <a:gd name="T35" fmla="*/ 105 h 120"/>
              <a:gd name="T36" fmla="*/ 28 w 140"/>
              <a:gd name="T37" fmla="*/ 113 h 120"/>
              <a:gd name="T38" fmla="*/ 23 w 140"/>
              <a:gd name="T39" fmla="*/ 109 h 120"/>
              <a:gd name="T40" fmla="*/ 19 w 140"/>
              <a:gd name="T41" fmla="*/ 110 h 120"/>
              <a:gd name="T42" fmla="*/ 19 w 140"/>
              <a:gd name="T43" fmla="*/ 113 h 120"/>
              <a:gd name="T44" fmla="*/ 24 w 140"/>
              <a:gd name="T45" fmla="*/ 115 h 120"/>
              <a:gd name="T46" fmla="*/ 40 w 140"/>
              <a:gd name="T47" fmla="*/ 118 h 120"/>
              <a:gd name="T48" fmla="*/ 34 w 140"/>
              <a:gd name="T49" fmla="*/ 120 h 120"/>
              <a:gd name="T50" fmla="*/ 40 w 140"/>
              <a:gd name="T51" fmla="*/ 104 h 120"/>
              <a:gd name="T52" fmla="*/ 36 w 140"/>
              <a:gd name="T53" fmla="*/ 114 h 120"/>
              <a:gd name="T54" fmla="*/ 57 w 140"/>
              <a:gd name="T55" fmla="*/ 120 h 120"/>
              <a:gd name="T56" fmla="*/ 53 w 140"/>
              <a:gd name="T57" fmla="*/ 113 h 120"/>
              <a:gd name="T58" fmla="*/ 47 w 140"/>
              <a:gd name="T59" fmla="*/ 120 h 120"/>
              <a:gd name="T60" fmla="*/ 59 w 140"/>
              <a:gd name="T61" fmla="*/ 105 h 120"/>
              <a:gd name="T62" fmla="*/ 59 w 140"/>
              <a:gd name="T63" fmla="*/ 112 h 120"/>
              <a:gd name="T64" fmla="*/ 60 w 140"/>
              <a:gd name="T65" fmla="*/ 115 h 120"/>
              <a:gd name="T66" fmla="*/ 54 w 140"/>
              <a:gd name="T67" fmla="*/ 107 h 120"/>
              <a:gd name="T68" fmla="*/ 55 w 140"/>
              <a:gd name="T69" fmla="*/ 110 h 120"/>
              <a:gd name="T70" fmla="*/ 71 w 140"/>
              <a:gd name="T71" fmla="*/ 116 h 120"/>
              <a:gd name="T72" fmla="*/ 71 w 140"/>
              <a:gd name="T73" fmla="*/ 108 h 120"/>
              <a:gd name="T74" fmla="*/ 78 w 140"/>
              <a:gd name="T75" fmla="*/ 109 h 120"/>
              <a:gd name="T76" fmla="*/ 63 w 140"/>
              <a:gd name="T77" fmla="*/ 112 h 120"/>
              <a:gd name="T78" fmla="*/ 71 w 140"/>
              <a:gd name="T79" fmla="*/ 120 h 120"/>
              <a:gd name="T80" fmla="*/ 78 w 140"/>
              <a:gd name="T81" fmla="*/ 115 h 120"/>
              <a:gd name="T82" fmla="*/ 96 w 140"/>
              <a:gd name="T83" fmla="*/ 112 h 120"/>
              <a:gd name="T84" fmla="*/ 88 w 140"/>
              <a:gd name="T85" fmla="*/ 120 h 120"/>
              <a:gd name="T86" fmla="*/ 80 w 140"/>
              <a:gd name="T87" fmla="*/ 112 h 120"/>
              <a:gd name="T88" fmla="*/ 91 w 140"/>
              <a:gd name="T89" fmla="*/ 112 h 120"/>
              <a:gd name="T90" fmla="*/ 84 w 140"/>
              <a:gd name="T91" fmla="*/ 112 h 120"/>
              <a:gd name="T92" fmla="*/ 91 w 140"/>
              <a:gd name="T93" fmla="*/ 112 h 120"/>
              <a:gd name="T94" fmla="*/ 110 w 140"/>
              <a:gd name="T95" fmla="*/ 118 h 120"/>
              <a:gd name="T96" fmla="*/ 98 w 140"/>
              <a:gd name="T97" fmla="*/ 120 h 120"/>
              <a:gd name="T98" fmla="*/ 109 w 140"/>
              <a:gd name="T99" fmla="*/ 105 h 120"/>
              <a:gd name="T100" fmla="*/ 107 w 140"/>
              <a:gd name="T101" fmla="*/ 109 h 120"/>
              <a:gd name="T102" fmla="*/ 104 w 140"/>
              <a:gd name="T103" fmla="*/ 116 h 120"/>
              <a:gd name="T104" fmla="*/ 120 w 140"/>
              <a:gd name="T105" fmla="*/ 113 h 120"/>
              <a:gd name="T106" fmla="*/ 120 w 140"/>
              <a:gd name="T107" fmla="*/ 108 h 120"/>
              <a:gd name="T108" fmla="*/ 115 w 140"/>
              <a:gd name="T109" fmla="*/ 118 h 120"/>
              <a:gd name="T110" fmla="*/ 128 w 140"/>
              <a:gd name="T111" fmla="*/ 11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0" h="120">
                <a:moveTo>
                  <a:pt x="0" y="0"/>
                </a:moveTo>
                <a:cubicBezTo>
                  <a:pt x="7" y="0"/>
                  <a:pt x="7" y="0"/>
                  <a:pt x="7" y="0"/>
                </a:cubicBezTo>
                <a:cubicBezTo>
                  <a:pt x="7" y="113"/>
                  <a:pt x="7" y="113"/>
                  <a:pt x="7" y="113"/>
                </a:cubicBezTo>
                <a:cubicBezTo>
                  <a:pt x="0" y="113"/>
                  <a:pt x="0" y="113"/>
                  <a:pt x="0" y="113"/>
                </a:cubicBezTo>
                <a:lnTo>
                  <a:pt x="0" y="0"/>
                </a:lnTo>
                <a:close/>
                <a:moveTo>
                  <a:pt x="21" y="0"/>
                </a:moveTo>
                <a:cubicBezTo>
                  <a:pt x="15" y="0"/>
                  <a:pt x="15" y="0"/>
                  <a:pt x="15" y="0"/>
                </a:cubicBezTo>
                <a:cubicBezTo>
                  <a:pt x="15" y="99"/>
                  <a:pt x="15" y="99"/>
                  <a:pt x="15" y="99"/>
                </a:cubicBezTo>
                <a:cubicBezTo>
                  <a:pt x="21" y="99"/>
                  <a:pt x="21" y="99"/>
                  <a:pt x="21" y="99"/>
                </a:cubicBezTo>
                <a:lnTo>
                  <a:pt x="21" y="0"/>
                </a:lnTo>
                <a:close/>
                <a:moveTo>
                  <a:pt x="31" y="0"/>
                </a:moveTo>
                <a:cubicBezTo>
                  <a:pt x="27" y="0"/>
                  <a:pt x="27" y="0"/>
                  <a:pt x="27" y="0"/>
                </a:cubicBezTo>
                <a:cubicBezTo>
                  <a:pt x="27" y="99"/>
                  <a:pt x="27" y="99"/>
                  <a:pt x="27" y="99"/>
                </a:cubicBezTo>
                <a:cubicBezTo>
                  <a:pt x="31" y="99"/>
                  <a:pt x="31" y="99"/>
                  <a:pt x="31" y="99"/>
                </a:cubicBezTo>
                <a:lnTo>
                  <a:pt x="31" y="0"/>
                </a:lnTo>
                <a:close/>
                <a:moveTo>
                  <a:pt x="42" y="0"/>
                </a:moveTo>
                <a:cubicBezTo>
                  <a:pt x="37" y="0"/>
                  <a:pt x="37" y="0"/>
                  <a:pt x="37" y="0"/>
                </a:cubicBezTo>
                <a:cubicBezTo>
                  <a:pt x="37" y="99"/>
                  <a:pt x="37" y="99"/>
                  <a:pt x="37" y="99"/>
                </a:cubicBezTo>
                <a:cubicBezTo>
                  <a:pt x="42" y="99"/>
                  <a:pt x="42" y="99"/>
                  <a:pt x="42" y="99"/>
                </a:cubicBezTo>
                <a:lnTo>
                  <a:pt x="42" y="0"/>
                </a:lnTo>
                <a:close/>
                <a:moveTo>
                  <a:pt x="67" y="0"/>
                </a:moveTo>
                <a:cubicBezTo>
                  <a:pt x="61" y="0"/>
                  <a:pt x="61" y="0"/>
                  <a:pt x="61" y="0"/>
                </a:cubicBezTo>
                <a:cubicBezTo>
                  <a:pt x="61" y="99"/>
                  <a:pt x="61" y="99"/>
                  <a:pt x="61" y="99"/>
                </a:cubicBezTo>
                <a:cubicBezTo>
                  <a:pt x="67" y="99"/>
                  <a:pt x="67" y="99"/>
                  <a:pt x="67" y="99"/>
                </a:cubicBezTo>
                <a:lnTo>
                  <a:pt x="67" y="0"/>
                </a:lnTo>
                <a:close/>
                <a:moveTo>
                  <a:pt x="77" y="0"/>
                </a:moveTo>
                <a:cubicBezTo>
                  <a:pt x="73" y="0"/>
                  <a:pt x="73" y="0"/>
                  <a:pt x="73" y="0"/>
                </a:cubicBezTo>
                <a:cubicBezTo>
                  <a:pt x="73" y="99"/>
                  <a:pt x="73" y="99"/>
                  <a:pt x="73" y="99"/>
                </a:cubicBezTo>
                <a:cubicBezTo>
                  <a:pt x="77" y="99"/>
                  <a:pt x="77" y="99"/>
                  <a:pt x="77" y="99"/>
                </a:cubicBezTo>
                <a:lnTo>
                  <a:pt x="77" y="0"/>
                </a:lnTo>
                <a:close/>
                <a:moveTo>
                  <a:pt x="88" y="99"/>
                </a:moveTo>
                <a:cubicBezTo>
                  <a:pt x="97" y="99"/>
                  <a:pt x="97" y="99"/>
                  <a:pt x="97" y="99"/>
                </a:cubicBezTo>
                <a:cubicBezTo>
                  <a:pt x="97" y="0"/>
                  <a:pt x="97" y="0"/>
                  <a:pt x="97" y="0"/>
                </a:cubicBezTo>
                <a:cubicBezTo>
                  <a:pt x="88" y="0"/>
                  <a:pt x="88" y="0"/>
                  <a:pt x="88" y="0"/>
                </a:cubicBezTo>
                <a:lnTo>
                  <a:pt x="88" y="99"/>
                </a:lnTo>
                <a:close/>
                <a:moveTo>
                  <a:pt x="107" y="0"/>
                </a:moveTo>
                <a:cubicBezTo>
                  <a:pt x="105" y="0"/>
                  <a:pt x="105" y="0"/>
                  <a:pt x="105" y="0"/>
                </a:cubicBezTo>
                <a:cubicBezTo>
                  <a:pt x="105" y="99"/>
                  <a:pt x="105" y="99"/>
                  <a:pt x="105" y="99"/>
                </a:cubicBezTo>
                <a:cubicBezTo>
                  <a:pt x="107" y="99"/>
                  <a:pt x="107" y="99"/>
                  <a:pt x="107" y="99"/>
                </a:cubicBezTo>
                <a:lnTo>
                  <a:pt x="107" y="0"/>
                </a:lnTo>
                <a:close/>
                <a:moveTo>
                  <a:pt x="119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99"/>
                  <a:pt x="112" y="99"/>
                  <a:pt x="112" y="99"/>
                </a:cubicBezTo>
                <a:cubicBezTo>
                  <a:pt x="119" y="99"/>
                  <a:pt x="119" y="99"/>
                  <a:pt x="119" y="99"/>
                </a:cubicBezTo>
                <a:lnTo>
                  <a:pt x="119" y="0"/>
                </a:lnTo>
                <a:close/>
                <a:moveTo>
                  <a:pt x="124" y="99"/>
                </a:moveTo>
                <a:cubicBezTo>
                  <a:pt x="128" y="99"/>
                  <a:pt x="128" y="99"/>
                  <a:pt x="128" y="99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0"/>
                  <a:pt x="124" y="0"/>
                  <a:pt x="124" y="0"/>
                </a:cubicBezTo>
                <a:lnTo>
                  <a:pt x="124" y="99"/>
                </a:lnTo>
                <a:close/>
                <a:moveTo>
                  <a:pt x="135" y="0"/>
                </a:moveTo>
                <a:cubicBezTo>
                  <a:pt x="135" y="113"/>
                  <a:pt x="135" y="113"/>
                  <a:pt x="135" y="113"/>
                </a:cubicBezTo>
                <a:cubicBezTo>
                  <a:pt x="140" y="113"/>
                  <a:pt x="140" y="113"/>
                  <a:pt x="140" y="113"/>
                </a:cubicBezTo>
                <a:cubicBezTo>
                  <a:pt x="140" y="0"/>
                  <a:pt x="140" y="0"/>
                  <a:pt x="140" y="0"/>
                </a:cubicBezTo>
                <a:lnTo>
                  <a:pt x="135" y="0"/>
                </a:lnTo>
                <a:close/>
                <a:moveTo>
                  <a:pt x="51" y="0"/>
                </a:moveTo>
                <a:cubicBezTo>
                  <a:pt x="49" y="0"/>
                  <a:pt x="49" y="0"/>
                  <a:pt x="49" y="0"/>
                </a:cubicBezTo>
                <a:cubicBezTo>
                  <a:pt x="49" y="99"/>
                  <a:pt x="49" y="99"/>
                  <a:pt x="49" y="99"/>
                </a:cubicBezTo>
                <a:cubicBezTo>
                  <a:pt x="51" y="99"/>
                  <a:pt x="51" y="99"/>
                  <a:pt x="51" y="99"/>
                </a:cubicBezTo>
                <a:lnTo>
                  <a:pt x="51" y="0"/>
                </a:lnTo>
                <a:close/>
                <a:moveTo>
                  <a:pt x="28" y="113"/>
                </a:moveTo>
                <a:cubicBezTo>
                  <a:pt x="28" y="113"/>
                  <a:pt x="28" y="114"/>
                  <a:pt x="28" y="115"/>
                </a:cubicBezTo>
                <a:cubicBezTo>
                  <a:pt x="28" y="116"/>
                  <a:pt x="28" y="117"/>
                  <a:pt x="28" y="117"/>
                </a:cubicBezTo>
                <a:cubicBezTo>
                  <a:pt x="28" y="118"/>
                  <a:pt x="28" y="118"/>
                  <a:pt x="28" y="118"/>
                </a:cubicBezTo>
                <a:cubicBezTo>
                  <a:pt x="27" y="118"/>
                  <a:pt x="27" y="119"/>
                  <a:pt x="26" y="119"/>
                </a:cubicBezTo>
                <a:cubicBezTo>
                  <a:pt x="26" y="119"/>
                  <a:pt x="25" y="119"/>
                  <a:pt x="25" y="119"/>
                </a:cubicBezTo>
                <a:cubicBezTo>
                  <a:pt x="24" y="120"/>
                  <a:pt x="23" y="120"/>
                  <a:pt x="22" y="120"/>
                </a:cubicBezTo>
                <a:cubicBezTo>
                  <a:pt x="14" y="120"/>
                  <a:pt x="14" y="120"/>
                  <a:pt x="14" y="120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4" y="104"/>
                  <a:pt x="14" y="104"/>
                  <a:pt x="14" y="104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25" y="104"/>
                  <a:pt x="26" y="105"/>
                  <a:pt x="27" y="105"/>
                </a:cubicBezTo>
                <a:cubicBezTo>
                  <a:pt x="27" y="106"/>
                  <a:pt x="28" y="107"/>
                  <a:pt x="28" y="108"/>
                </a:cubicBezTo>
                <a:cubicBezTo>
                  <a:pt x="28" y="109"/>
                  <a:pt x="27" y="110"/>
                  <a:pt x="27" y="110"/>
                </a:cubicBezTo>
                <a:cubicBezTo>
                  <a:pt x="27" y="111"/>
                  <a:pt x="26" y="111"/>
                  <a:pt x="25" y="111"/>
                </a:cubicBezTo>
                <a:cubicBezTo>
                  <a:pt x="26" y="112"/>
                  <a:pt x="27" y="112"/>
                  <a:pt x="28" y="113"/>
                </a:cubicBezTo>
                <a:close/>
                <a:moveTo>
                  <a:pt x="19" y="110"/>
                </a:moveTo>
                <a:cubicBezTo>
                  <a:pt x="21" y="110"/>
                  <a:pt x="21" y="110"/>
                  <a:pt x="21" y="110"/>
                </a:cubicBezTo>
                <a:cubicBezTo>
                  <a:pt x="22" y="110"/>
                  <a:pt x="22" y="110"/>
                  <a:pt x="23" y="110"/>
                </a:cubicBezTo>
                <a:cubicBezTo>
                  <a:pt x="23" y="110"/>
                  <a:pt x="23" y="109"/>
                  <a:pt x="23" y="109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22" y="107"/>
                  <a:pt x="22" y="107"/>
                  <a:pt x="21" y="107"/>
                </a:cubicBezTo>
                <a:cubicBezTo>
                  <a:pt x="19" y="107"/>
                  <a:pt x="19" y="107"/>
                  <a:pt x="19" y="107"/>
                </a:cubicBezTo>
                <a:lnTo>
                  <a:pt x="19" y="110"/>
                </a:lnTo>
                <a:close/>
                <a:moveTo>
                  <a:pt x="24" y="115"/>
                </a:moveTo>
                <a:cubicBezTo>
                  <a:pt x="24" y="114"/>
                  <a:pt x="24" y="114"/>
                  <a:pt x="23" y="114"/>
                </a:cubicBezTo>
                <a:cubicBezTo>
                  <a:pt x="23" y="113"/>
                  <a:pt x="22" y="113"/>
                  <a:pt x="21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6"/>
                  <a:pt x="19" y="116"/>
                  <a:pt x="19" y="116"/>
                </a:cubicBezTo>
                <a:cubicBezTo>
                  <a:pt x="21" y="116"/>
                  <a:pt x="21" y="116"/>
                  <a:pt x="21" y="116"/>
                </a:cubicBezTo>
                <a:cubicBezTo>
                  <a:pt x="22" y="116"/>
                  <a:pt x="23" y="116"/>
                  <a:pt x="23" y="116"/>
                </a:cubicBezTo>
                <a:cubicBezTo>
                  <a:pt x="24" y="116"/>
                  <a:pt x="24" y="115"/>
                  <a:pt x="24" y="115"/>
                </a:cubicBezTo>
                <a:close/>
                <a:moveTo>
                  <a:pt x="45" y="118"/>
                </a:moveTo>
                <a:cubicBezTo>
                  <a:pt x="46" y="120"/>
                  <a:pt x="46" y="120"/>
                  <a:pt x="46" y="120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40" y="117"/>
                  <a:pt x="40" y="117"/>
                  <a:pt x="40" y="117"/>
                </a:cubicBezTo>
                <a:cubicBezTo>
                  <a:pt x="35" y="117"/>
                  <a:pt x="35" y="117"/>
                  <a:pt x="35" y="117"/>
                </a:cubicBezTo>
                <a:cubicBezTo>
                  <a:pt x="34" y="118"/>
                  <a:pt x="34" y="118"/>
                  <a:pt x="34" y="118"/>
                </a:cubicBezTo>
                <a:cubicBezTo>
                  <a:pt x="34" y="120"/>
                  <a:pt x="34" y="120"/>
                  <a:pt x="34" y="120"/>
                </a:cubicBezTo>
                <a:cubicBezTo>
                  <a:pt x="29" y="120"/>
                  <a:pt x="29" y="120"/>
                  <a:pt x="29" y="120"/>
                </a:cubicBezTo>
                <a:cubicBezTo>
                  <a:pt x="30" y="118"/>
                  <a:pt x="30" y="118"/>
                  <a:pt x="30" y="118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40" y="104"/>
                  <a:pt x="40" y="104"/>
                  <a:pt x="40" y="104"/>
                </a:cubicBezTo>
                <a:lnTo>
                  <a:pt x="45" y="118"/>
                </a:lnTo>
                <a:close/>
                <a:moveTo>
                  <a:pt x="39" y="114"/>
                </a:moveTo>
                <a:cubicBezTo>
                  <a:pt x="37" y="108"/>
                  <a:pt x="37" y="108"/>
                  <a:pt x="37" y="108"/>
                </a:cubicBezTo>
                <a:cubicBezTo>
                  <a:pt x="36" y="114"/>
                  <a:pt x="36" y="114"/>
                  <a:pt x="36" y="114"/>
                </a:cubicBezTo>
                <a:lnTo>
                  <a:pt x="39" y="114"/>
                </a:lnTo>
                <a:close/>
                <a:moveTo>
                  <a:pt x="62" y="118"/>
                </a:moveTo>
                <a:cubicBezTo>
                  <a:pt x="62" y="120"/>
                  <a:pt x="62" y="120"/>
                  <a:pt x="62" y="120"/>
                </a:cubicBezTo>
                <a:cubicBezTo>
                  <a:pt x="57" y="120"/>
                  <a:pt x="57" y="120"/>
                  <a:pt x="57" y="120"/>
                </a:cubicBezTo>
                <a:cubicBezTo>
                  <a:pt x="56" y="118"/>
                  <a:pt x="56" y="118"/>
                  <a:pt x="56" y="118"/>
                </a:cubicBezTo>
                <a:cubicBezTo>
                  <a:pt x="55" y="115"/>
                  <a:pt x="55" y="115"/>
                  <a:pt x="55" y="115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3" y="114"/>
                  <a:pt x="53" y="113"/>
                  <a:pt x="53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52" y="118"/>
                  <a:pt x="52" y="118"/>
                  <a:pt x="52" y="118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47" y="118"/>
                  <a:pt x="47" y="118"/>
                  <a:pt x="47" y="118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7" y="104"/>
                  <a:pt x="58" y="104"/>
                  <a:pt x="59" y="105"/>
                </a:cubicBezTo>
                <a:cubicBezTo>
                  <a:pt x="59" y="105"/>
                  <a:pt x="60" y="105"/>
                  <a:pt x="61" y="106"/>
                </a:cubicBezTo>
                <a:cubicBezTo>
                  <a:pt x="61" y="107"/>
                  <a:pt x="61" y="108"/>
                  <a:pt x="61" y="109"/>
                </a:cubicBezTo>
                <a:cubicBezTo>
                  <a:pt x="61" y="109"/>
                  <a:pt x="61" y="110"/>
                  <a:pt x="61" y="111"/>
                </a:cubicBezTo>
                <a:cubicBezTo>
                  <a:pt x="60" y="111"/>
                  <a:pt x="60" y="112"/>
                  <a:pt x="59" y="112"/>
                </a:cubicBezTo>
                <a:cubicBezTo>
                  <a:pt x="59" y="112"/>
                  <a:pt x="58" y="113"/>
                  <a:pt x="57" y="113"/>
                </a:cubicBezTo>
                <a:cubicBezTo>
                  <a:pt x="58" y="113"/>
                  <a:pt x="58" y="113"/>
                  <a:pt x="59" y="113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60" y="115"/>
                  <a:pt x="60" y="115"/>
                  <a:pt x="60" y="115"/>
                </a:cubicBezTo>
                <a:lnTo>
                  <a:pt x="62" y="118"/>
                </a:lnTo>
                <a:close/>
                <a:moveTo>
                  <a:pt x="56" y="109"/>
                </a:moveTo>
                <a:cubicBezTo>
                  <a:pt x="56" y="108"/>
                  <a:pt x="56" y="108"/>
                  <a:pt x="56" y="108"/>
                </a:cubicBezTo>
                <a:cubicBezTo>
                  <a:pt x="56" y="108"/>
                  <a:pt x="55" y="107"/>
                  <a:pt x="54" y="107"/>
                </a:cubicBezTo>
                <a:cubicBezTo>
                  <a:pt x="52" y="107"/>
                  <a:pt x="52" y="107"/>
                  <a:pt x="52" y="107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10"/>
                  <a:pt x="55" y="110"/>
                  <a:pt x="55" y="110"/>
                </a:cubicBezTo>
                <a:cubicBezTo>
                  <a:pt x="56" y="110"/>
                  <a:pt x="56" y="110"/>
                  <a:pt x="56" y="110"/>
                </a:cubicBezTo>
                <a:cubicBezTo>
                  <a:pt x="56" y="110"/>
                  <a:pt x="56" y="109"/>
                  <a:pt x="56" y="109"/>
                </a:cubicBezTo>
                <a:close/>
                <a:moveTo>
                  <a:pt x="73" y="116"/>
                </a:moveTo>
                <a:cubicBezTo>
                  <a:pt x="72" y="116"/>
                  <a:pt x="72" y="116"/>
                  <a:pt x="71" y="116"/>
                </a:cubicBezTo>
                <a:cubicBezTo>
                  <a:pt x="70" y="116"/>
                  <a:pt x="69" y="116"/>
                  <a:pt x="69" y="115"/>
                </a:cubicBezTo>
                <a:cubicBezTo>
                  <a:pt x="68" y="115"/>
                  <a:pt x="68" y="114"/>
                  <a:pt x="68" y="112"/>
                </a:cubicBezTo>
                <a:cubicBezTo>
                  <a:pt x="68" y="111"/>
                  <a:pt x="68" y="109"/>
                  <a:pt x="68" y="109"/>
                </a:cubicBezTo>
                <a:cubicBezTo>
                  <a:pt x="69" y="108"/>
                  <a:pt x="70" y="108"/>
                  <a:pt x="71" y="108"/>
                </a:cubicBezTo>
                <a:cubicBezTo>
                  <a:pt x="71" y="108"/>
                  <a:pt x="72" y="108"/>
                  <a:pt x="72" y="108"/>
                </a:cubicBezTo>
                <a:cubicBezTo>
                  <a:pt x="73" y="108"/>
                  <a:pt x="73" y="108"/>
                  <a:pt x="73" y="109"/>
                </a:cubicBezTo>
                <a:cubicBezTo>
                  <a:pt x="73" y="109"/>
                  <a:pt x="74" y="109"/>
                  <a:pt x="74" y="110"/>
                </a:cubicBezTo>
                <a:cubicBezTo>
                  <a:pt x="78" y="109"/>
                  <a:pt x="78" y="109"/>
                  <a:pt x="78" y="109"/>
                </a:cubicBezTo>
                <a:cubicBezTo>
                  <a:pt x="77" y="107"/>
                  <a:pt x="77" y="106"/>
                  <a:pt x="75" y="105"/>
                </a:cubicBezTo>
                <a:cubicBezTo>
                  <a:pt x="74" y="104"/>
                  <a:pt x="73" y="104"/>
                  <a:pt x="71" y="104"/>
                </a:cubicBezTo>
                <a:cubicBezTo>
                  <a:pt x="68" y="104"/>
                  <a:pt x="66" y="105"/>
                  <a:pt x="65" y="106"/>
                </a:cubicBezTo>
                <a:cubicBezTo>
                  <a:pt x="64" y="107"/>
                  <a:pt x="63" y="109"/>
                  <a:pt x="63" y="112"/>
                </a:cubicBezTo>
                <a:cubicBezTo>
                  <a:pt x="63" y="114"/>
                  <a:pt x="63" y="115"/>
                  <a:pt x="64" y="117"/>
                </a:cubicBezTo>
                <a:cubicBezTo>
                  <a:pt x="64" y="117"/>
                  <a:pt x="65" y="117"/>
                  <a:pt x="65" y="118"/>
                </a:cubicBezTo>
                <a:cubicBezTo>
                  <a:pt x="66" y="118"/>
                  <a:pt x="66" y="119"/>
                  <a:pt x="67" y="119"/>
                </a:cubicBezTo>
                <a:cubicBezTo>
                  <a:pt x="68" y="120"/>
                  <a:pt x="69" y="120"/>
                  <a:pt x="71" y="120"/>
                </a:cubicBezTo>
                <a:cubicBezTo>
                  <a:pt x="72" y="120"/>
                  <a:pt x="74" y="120"/>
                  <a:pt x="74" y="119"/>
                </a:cubicBezTo>
                <a:cubicBezTo>
                  <a:pt x="75" y="119"/>
                  <a:pt x="76" y="118"/>
                  <a:pt x="76" y="118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7" y="117"/>
                  <a:pt x="78" y="116"/>
                  <a:pt x="78" y="115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74" y="114"/>
                  <a:pt x="73" y="115"/>
                  <a:pt x="73" y="116"/>
                </a:cubicBezTo>
                <a:close/>
                <a:moveTo>
                  <a:pt x="94" y="106"/>
                </a:moveTo>
                <a:cubicBezTo>
                  <a:pt x="95" y="107"/>
                  <a:pt x="96" y="109"/>
                  <a:pt x="96" y="112"/>
                </a:cubicBezTo>
                <a:cubicBezTo>
                  <a:pt x="96" y="114"/>
                  <a:pt x="95" y="115"/>
                  <a:pt x="95" y="116"/>
                </a:cubicBezTo>
                <a:cubicBezTo>
                  <a:pt x="94" y="117"/>
                  <a:pt x="94" y="117"/>
                  <a:pt x="94" y="118"/>
                </a:cubicBezTo>
                <a:cubicBezTo>
                  <a:pt x="93" y="118"/>
                  <a:pt x="93" y="119"/>
                  <a:pt x="92" y="119"/>
                </a:cubicBezTo>
                <a:cubicBezTo>
                  <a:pt x="91" y="120"/>
                  <a:pt x="90" y="120"/>
                  <a:pt x="88" y="120"/>
                </a:cubicBezTo>
                <a:cubicBezTo>
                  <a:pt x="86" y="120"/>
                  <a:pt x="85" y="120"/>
                  <a:pt x="84" y="119"/>
                </a:cubicBezTo>
                <a:cubicBezTo>
                  <a:pt x="83" y="119"/>
                  <a:pt x="82" y="118"/>
                  <a:pt x="82" y="118"/>
                </a:cubicBezTo>
                <a:cubicBezTo>
                  <a:pt x="81" y="117"/>
                  <a:pt x="81" y="117"/>
                  <a:pt x="81" y="116"/>
                </a:cubicBezTo>
                <a:cubicBezTo>
                  <a:pt x="80" y="115"/>
                  <a:pt x="80" y="114"/>
                  <a:pt x="80" y="112"/>
                </a:cubicBezTo>
                <a:cubicBezTo>
                  <a:pt x="80" y="109"/>
                  <a:pt x="80" y="107"/>
                  <a:pt x="82" y="106"/>
                </a:cubicBezTo>
                <a:cubicBezTo>
                  <a:pt x="83" y="105"/>
                  <a:pt x="85" y="104"/>
                  <a:pt x="88" y="104"/>
                </a:cubicBezTo>
                <a:cubicBezTo>
                  <a:pt x="90" y="104"/>
                  <a:pt x="92" y="105"/>
                  <a:pt x="94" y="106"/>
                </a:cubicBezTo>
                <a:close/>
                <a:moveTo>
                  <a:pt x="91" y="112"/>
                </a:moveTo>
                <a:cubicBezTo>
                  <a:pt x="91" y="110"/>
                  <a:pt x="91" y="109"/>
                  <a:pt x="90" y="109"/>
                </a:cubicBezTo>
                <a:cubicBezTo>
                  <a:pt x="89" y="108"/>
                  <a:pt x="89" y="108"/>
                  <a:pt x="88" y="108"/>
                </a:cubicBezTo>
                <a:cubicBezTo>
                  <a:pt x="87" y="108"/>
                  <a:pt x="86" y="108"/>
                  <a:pt x="85" y="109"/>
                </a:cubicBezTo>
                <a:cubicBezTo>
                  <a:pt x="85" y="109"/>
                  <a:pt x="84" y="110"/>
                  <a:pt x="84" y="112"/>
                </a:cubicBezTo>
                <a:cubicBezTo>
                  <a:pt x="84" y="114"/>
                  <a:pt x="85" y="115"/>
                  <a:pt x="85" y="115"/>
                </a:cubicBezTo>
                <a:cubicBezTo>
                  <a:pt x="86" y="116"/>
                  <a:pt x="87" y="116"/>
                  <a:pt x="88" y="116"/>
                </a:cubicBezTo>
                <a:cubicBezTo>
                  <a:pt x="89" y="116"/>
                  <a:pt x="89" y="116"/>
                  <a:pt x="90" y="115"/>
                </a:cubicBezTo>
                <a:cubicBezTo>
                  <a:pt x="91" y="115"/>
                  <a:pt x="91" y="113"/>
                  <a:pt x="91" y="112"/>
                </a:cubicBezTo>
                <a:close/>
                <a:moveTo>
                  <a:pt x="112" y="109"/>
                </a:moveTo>
                <a:cubicBezTo>
                  <a:pt x="112" y="110"/>
                  <a:pt x="112" y="111"/>
                  <a:pt x="112" y="112"/>
                </a:cubicBezTo>
                <a:cubicBezTo>
                  <a:pt x="112" y="114"/>
                  <a:pt x="112" y="115"/>
                  <a:pt x="112" y="116"/>
                </a:cubicBezTo>
                <a:cubicBezTo>
                  <a:pt x="112" y="117"/>
                  <a:pt x="111" y="117"/>
                  <a:pt x="110" y="118"/>
                </a:cubicBezTo>
                <a:cubicBezTo>
                  <a:pt x="110" y="118"/>
                  <a:pt x="110" y="118"/>
                  <a:pt x="110" y="118"/>
                </a:cubicBezTo>
                <a:cubicBezTo>
                  <a:pt x="110" y="119"/>
                  <a:pt x="109" y="119"/>
                  <a:pt x="108" y="119"/>
                </a:cubicBezTo>
                <a:cubicBezTo>
                  <a:pt x="107" y="119"/>
                  <a:pt x="106" y="120"/>
                  <a:pt x="105" y="120"/>
                </a:cubicBezTo>
                <a:cubicBezTo>
                  <a:pt x="98" y="120"/>
                  <a:pt x="98" y="120"/>
                  <a:pt x="98" y="120"/>
                </a:cubicBezTo>
                <a:cubicBezTo>
                  <a:pt x="98" y="118"/>
                  <a:pt x="98" y="118"/>
                  <a:pt x="98" y="118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105" y="104"/>
                  <a:pt x="105" y="104"/>
                  <a:pt x="105" y="104"/>
                </a:cubicBezTo>
                <a:cubicBezTo>
                  <a:pt x="107" y="104"/>
                  <a:pt x="108" y="104"/>
                  <a:pt x="109" y="105"/>
                </a:cubicBezTo>
                <a:cubicBezTo>
                  <a:pt x="110" y="105"/>
                  <a:pt x="110" y="106"/>
                  <a:pt x="111" y="106"/>
                </a:cubicBezTo>
                <a:cubicBezTo>
                  <a:pt x="111" y="107"/>
                  <a:pt x="112" y="108"/>
                  <a:pt x="112" y="109"/>
                </a:cubicBezTo>
                <a:close/>
                <a:moveTo>
                  <a:pt x="108" y="112"/>
                </a:moveTo>
                <a:cubicBezTo>
                  <a:pt x="108" y="110"/>
                  <a:pt x="107" y="109"/>
                  <a:pt x="107" y="109"/>
                </a:cubicBezTo>
                <a:cubicBezTo>
                  <a:pt x="106" y="108"/>
                  <a:pt x="105" y="108"/>
                  <a:pt x="104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3" y="116"/>
                  <a:pt x="103" y="116"/>
                  <a:pt x="103" y="116"/>
                </a:cubicBezTo>
                <a:cubicBezTo>
                  <a:pt x="104" y="116"/>
                  <a:pt x="104" y="116"/>
                  <a:pt x="104" y="116"/>
                </a:cubicBezTo>
                <a:cubicBezTo>
                  <a:pt x="105" y="116"/>
                  <a:pt x="106" y="116"/>
                  <a:pt x="106" y="116"/>
                </a:cubicBezTo>
                <a:cubicBezTo>
                  <a:pt x="107" y="116"/>
                  <a:pt x="107" y="115"/>
                  <a:pt x="107" y="115"/>
                </a:cubicBezTo>
                <a:cubicBezTo>
                  <a:pt x="108" y="114"/>
                  <a:pt x="108" y="113"/>
                  <a:pt x="108" y="112"/>
                </a:cubicBezTo>
                <a:close/>
                <a:moveTo>
                  <a:pt x="120" y="113"/>
                </a:moveTo>
                <a:cubicBezTo>
                  <a:pt x="127" y="113"/>
                  <a:pt x="127" y="113"/>
                  <a:pt x="127" y="113"/>
                </a:cubicBezTo>
                <a:cubicBezTo>
                  <a:pt x="127" y="110"/>
                  <a:pt x="127" y="110"/>
                  <a:pt x="127" y="110"/>
                </a:cubicBezTo>
                <a:cubicBezTo>
                  <a:pt x="120" y="110"/>
                  <a:pt x="120" y="110"/>
                  <a:pt x="120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8" y="108"/>
                  <a:pt x="128" y="108"/>
                  <a:pt x="128" y="108"/>
                </a:cubicBezTo>
                <a:cubicBezTo>
                  <a:pt x="128" y="104"/>
                  <a:pt x="128" y="104"/>
                  <a:pt x="128" y="104"/>
                </a:cubicBezTo>
                <a:cubicBezTo>
                  <a:pt x="115" y="104"/>
                  <a:pt x="115" y="104"/>
                  <a:pt x="115" y="104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5" y="120"/>
                  <a:pt x="115" y="120"/>
                  <a:pt x="115" y="120"/>
                </a:cubicBezTo>
                <a:cubicBezTo>
                  <a:pt x="128" y="120"/>
                  <a:pt x="128" y="120"/>
                  <a:pt x="128" y="120"/>
                </a:cubicBezTo>
                <a:cubicBezTo>
                  <a:pt x="128" y="118"/>
                  <a:pt x="128" y="118"/>
                  <a:pt x="128" y="118"/>
                </a:cubicBezTo>
                <a:cubicBezTo>
                  <a:pt x="128" y="116"/>
                  <a:pt x="128" y="116"/>
                  <a:pt x="128" y="116"/>
                </a:cubicBezTo>
                <a:cubicBezTo>
                  <a:pt x="120" y="116"/>
                  <a:pt x="120" y="116"/>
                  <a:pt x="120" y="116"/>
                </a:cubicBezTo>
                <a:lnTo>
                  <a:pt x="120" y="113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32" name="Freeform 9"/>
          <p:cNvSpPr>
            <a:spLocks noEditPoints="1"/>
          </p:cNvSpPr>
          <p:nvPr>
            <p:custDataLst>
              <p:tags r:id="rId11"/>
            </p:custDataLst>
          </p:nvPr>
        </p:nvSpPr>
        <p:spPr bwMode="auto">
          <a:xfrm>
            <a:off x="6416613" y="4323791"/>
            <a:ext cx="350524" cy="366006"/>
          </a:xfrm>
          <a:custGeom>
            <a:avLst/>
            <a:gdLst>
              <a:gd name="T0" fmla="*/ 86 w 134"/>
              <a:gd name="T1" fmla="*/ 115 h 140"/>
              <a:gd name="T2" fmla="*/ 82 w 134"/>
              <a:gd name="T3" fmla="*/ 118 h 140"/>
              <a:gd name="T4" fmla="*/ 10 w 134"/>
              <a:gd name="T5" fmla="*/ 115 h 140"/>
              <a:gd name="T6" fmla="*/ 14 w 134"/>
              <a:gd name="T7" fmla="*/ 11 h 140"/>
              <a:gd name="T8" fmla="*/ 86 w 134"/>
              <a:gd name="T9" fmla="*/ 15 h 140"/>
              <a:gd name="T10" fmla="*/ 96 w 134"/>
              <a:gd name="T11" fmla="*/ 16 h 140"/>
              <a:gd name="T12" fmla="*/ 82 w 134"/>
              <a:gd name="T13" fmla="*/ 0 h 140"/>
              <a:gd name="T14" fmla="*/ 0 w 134"/>
              <a:gd name="T15" fmla="*/ 14 h 140"/>
              <a:gd name="T16" fmla="*/ 14 w 134"/>
              <a:gd name="T17" fmla="*/ 140 h 140"/>
              <a:gd name="T18" fmla="*/ 96 w 134"/>
              <a:gd name="T19" fmla="*/ 126 h 140"/>
              <a:gd name="T20" fmla="*/ 96 w 134"/>
              <a:gd name="T21" fmla="*/ 125 h 140"/>
              <a:gd name="T22" fmla="*/ 86 w 134"/>
              <a:gd name="T23" fmla="*/ 87 h 140"/>
              <a:gd name="T24" fmla="*/ 55 w 134"/>
              <a:gd name="T25" fmla="*/ 4 h 140"/>
              <a:gd name="T26" fmla="*/ 55 w 134"/>
              <a:gd name="T27" fmla="*/ 7 h 140"/>
              <a:gd name="T28" fmla="*/ 40 w 134"/>
              <a:gd name="T29" fmla="*/ 5 h 140"/>
              <a:gd name="T30" fmla="*/ 48 w 134"/>
              <a:gd name="T31" fmla="*/ 135 h 140"/>
              <a:gd name="T32" fmla="*/ 48 w 134"/>
              <a:gd name="T33" fmla="*/ 123 h 140"/>
              <a:gd name="T34" fmla="*/ 48 w 134"/>
              <a:gd name="T35" fmla="*/ 135 h 140"/>
              <a:gd name="T36" fmla="*/ 96 w 134"/>
              <a:gd name="T37" fmla="*/ 22 h 140"/>
              <a:gd name="T38" fmla="*/ 62 w 134"/>
              <a:gd name="T39" fmla="*/ 22 h 140"/>
              <a:gd name="T40" fmla="*/ 51 w 134"/>
              <a:gd name="T41" fmla="*/ 70 h 140"/>
              <a:gd name="T42" fmla="*/ 66 w 134"/>
              <a:gd name="T43" fmla="*/ 81 h 140"/>
              <a:gd name="T44" fmla="*/ 83 w 134"/>
              <a:gd name="T45" fmla="*/ 81 h 140"/>
              <a:gd name="T46" fmla="*/ 96 w 134"/>
              <a:gd name="T47" fmla="*/ 81 h 140"/>
              <a:gd name="T48" fmla="*/ 134 w 134"/>
              <a:gd name="T49" fmla="*/ 70 h 140"/>
              <a:gd name="T50" fmla="*/ 124 w 134"/>
              <a:gd name="T51" fmla="*/ 22 h 140"/>
              <a:gd name="T52" fmla="*/ 124 w 134"/>
              <a:gd name="T53" fmla="*/ 74 h 140"/>
              <a:gd name="T54" fmla="*/ 86 w 134"/>
              <a:gd name="T55" fmla="*/ 74 h 140"/>
              <a:gd name="T56" fmla="*/ 58 w 134"/>
              <a:gd name="T57" fmla="*/ 70 h 140"/>
              <a:gd name="T58" fmla="*/ 62 w 134"/>
              <a:gd name="T59" fmla="*/ 29 h 140"/>
              <a:gd name="T60" fmla="*/ 96 w 134"/>
              <a:gd name="T61" fmla="*/ 29 h 140"/>
              <a:gd name="T62" fmla="*/ 127 w 134"/>
              <a:gd name="T63" fmla="*/ 33 h 140"/>
              <a:gd name="T64" fmla="*/ 82 w 134"/>
              <a:gd name="T65" fmla="*/ 37 h 140"/>
              <a:gd name="T66" fmla="*/ 109 w 134"/>
              <a:gd name="T67" fmla="*/ 56 h 140"/>
              <a:gd name="T68" fmla="*/ 88 w 134"/>
              <a:gd name="T69" fmla="*/ 62 h 140"/>
              <a:gd name="T70" fmla="*/ 101 w 134"/>
              <a:gd name="T71" fmla="*/ 64 h 140"/>
              <a:gd name="T72" fmla="*/ 109 w 134"/>
              <a:gd name="T73" fmla="*/ 65 h 140"/>
              <a:gd name="T74" fmla="*/ 102 w 134"/>
              <a:gd name="T75" fmla="*/ 66 h 140"/>
              <a:gd name="T76" fmla="*/ 86 w 134"/>
              <a:gd name="T77" fmla="*/ 69 h 140"/>
              <a:gd name="T78" fmla="*/ 86 w 134"/>
              <a:gd name="T79" fmla="*/ 61 h 140"/>
              <a:gd name="T80" fmla="*/ 87 w 134"/>
              <a:gd name="T81" fmla="*/ 57 h 140"/>
              <a:gd name="T82" fmla="*/ 81 w 134"/>
              <a:gd name="T83" fmla="*/ 39 h 140"/>
              <a:gd name="T84" fmla="*/ 78 w 134"/>
              <a:gd name="T85" fmla="*/ 37 h 140"/>
              <a:gd name="T86" fmla="*/ 78 w 134"/>
              <a:gd name="T87" fmla="*/ 33 h 140"/>
              <a:gd name="T88" fmla="*/ 80 w 134"/>
              <a:gd name="T89" fmla="*/ 35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34" h="140">
                <a:moveTo>
                  <a:pt x="86" y="87"/>
                </a:moveTo>
                <a:cubicBezTo>
                  <a:pt x="86" y="115"/>
                  <a:pt x="86" y="115"/>
                  <a:pt x="86" y="115"/>
                </a:cubicBezTo>
                <a:cubicBezTo>
                  <a:pt x="86" y="115"/>
                  <a:pt x="86" y="115"/>
                  <a:pt x="86" y="115"/>
                </a:cubicBezTo>
                <a:cubicBezTo>
                  <a:pt x="86" y="117"/>
                  <a:pt x="84" y="118"/>
                  <a:pt x="82" y="118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2" y="118"/>
                  <a:pt x="10" y="117"/>
                  <a:pt x="10" y="1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4" y="11"/>
                </a:cubicBezTo>
                <a:cubicBezTo>
                  <a:pt x="82" y="11"/>
                  <a:pt x="82" y="11"/>
                  <a:pt x="82" y="11"/>
                </a:cubicBezTo>
                <a:cubicBezTo>
                  <a:pt x="84" y="11"/>
                  <a:pt x="86" y="13"/>
                  <a:pt x="86" y="15"/>
                </a:cubicBezTo>
                <a:cubicBezTo>
                  <a:pt x="86" y="16"/>
                  <a:pt x="86" y="16"/>
                  <a:pt x="86" y="16"/>
                </a:cubicBezTo>
                <a:cubicBezTo>
                  <a:pt x="96" y="16"/>
                  <a:pt x="96" y="16"/>
                  <a:pt x="96" y="16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6"/>
                  <a:pt x="90" y="0"/>
                  <a:pt x="82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6"/>
                  <a:pt x="0" y="14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34"/>
                  <a:pt x="6" y="140"/>
                  <a:pt x="14" y="140"/>
                </a:cubicBezTo>
                <a:cubicBezTo>
                  <a:pt x="82" y="140"/>
                  <a:pt x="82" y="140"/>
                  <a:pt x="82" y="140"/>
                </a:cubicBezTo>
                <a:cubicBezTo>
                  <a:pt x="90" y="140"/>
                  <a:pt x="96" y="134"/>
                  <a:pt x="96" y="126"/>
                </a:cubicBezTo>
                <a:cubicBezTo>
                  <a:pt x="96" y="126"/>
                  <a:pt x="96" y="126"/>
                  <a:pt x="96" y="126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96" y="87"/>
                  <a:pt x="96" y="87"/>
                  <a:pt x="96" y="87"/>
                </a:cubicBezTo>
                <a:cubicBezTo>
                  <a:pt x="86" y="87"/>
                  <a:pt x="86" y="87"/>
                  <a:pt x="86" y="87"/>
                </a:cubicBezTo>
                <a:close/>
                <a:moveTo>
                  <a:pt x="42" y="4"/>
                </a:moveTo>
                <a:cubicBezTo>
                  <a:pt x="55" y="4"/>
                  <a:pt x="55" y="4"/>
                  <a:pt x="55" y="4"/>
                </a:cubicBezTo>
                <a:cubicBezTo>
                  <a:pt x="55" y="4"/>
                  <a:pt x="56" y="4"/>
                  <a:pt x="56" y="5"/>
                </a:cubicBezTo>
                <a:cubicBezTo>
                  <a:pt x="56" y="6"/>
                  <a:pt x="55" y="7"/>
                  <a:pt x="55" y="7"/>
                </a:cubicBezTo>
                <a:cubicBezTo>
                  <a:pt x="42" y="7"/>
                  <a:pt x="42" y="7"/>
                  <a:pt x="42" y="7"/>
                </a:cubicBezTo>
                <a:cubicBezTo>
                  <a:pt x="41" y="7"/>
                  <a:pt x="40" y="6"/>
                  <a:pt x="40" y="5"/>
                </a:cubicBezTo>
                <a:cubicBezTo>
                  <a:pt x="40" y="4"/>
                  <a:pt x="41" y="4"/>
                  <a:pt x="42" y="4"/>
                </a:cubicBezTo>
                <a:close/>
                <a:moveTo>
                  <a:pt x="48" y="135"/>
                </a:moveTo>
                <a:cubicBezTo>
                  <a:pt x="45" y="135"/>
                  <a:pt x="42" y="133"/>
                  <a:pt x="42" y="129"/>
                </a:cubicBezTo>
                <a:cubicBezTo>
                  <a:pt x="42" y="125"/>
                  <a:pt x="45" y="123"/>
                  <a:pt x="48" y="123"/>
                </a:cubicBezTo>
                <a:cubicBezTo>
                  <a:pt x="52" y="123"/>
                  <a:pt x="54" y="125"/>
                  <a:pt x="54" y="129"/>
                </a:cubicBezTo>
                <a:cubicBezTo>
                  <a:pt x="54" y="133"/>
                  <a:pt x="52" y="135"/>
                  <a:pt x="48" y="135"/>
                </a:cubicBezTo>
                <a:close/>
                <a:moveTo>
                  <a:pt x="124" y="22"/>
                </a:moveTo>
                <a:cubicBezTo>
                  <a:pt x="96" y="22"/>
                  <a:pt x="96" y="22"/>
                  <a:pt x="96" y="22"/>
                </a:cubicBezTo>
                <a:cubicBezTo>
                  <a:pt x="86" y="22"/>
                  <a:pt x="86" y="22"/>
                  <a:pt x="86" y="22"/>
                </a:cubicBezTo>
                <a:cubicBezTo>
                  <a:pt x="62" y="22"/>
                  <a:pt x="62" y="22"/>
                  <a:pt x="62" y="22"/>
                </a:cubicBezTo>
                <a:cubicBezTo>
                  <a:pt x="56" y="22"/>
                  <a:pt x="51" y="27"/>
                  <a:pt x="51" y="33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6"/>
                  <a:pt x="56" y="81"/>
                  <a:pt x="62" y="81"/>
                </a:cubicBezTo>
                <a:cubicBezTo>
                  <a:pt x="66" y="81"/>
                  <a:pt x="66" y="81"/>
                  <a:pt x="66" y="81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83" y="81"/>
                  <a:pt x="83" y="81"/>
                  <a:pt x="83" y="81"/>
                </a:cubicBezTo>
                <a:cubicBezTo>
                  <a:pt x="86" y="81"/>
                  <a:pt x="86" y="81"/>
                  <a:pt x="86" y="81"/>
                </a:cubicBezTo>
                <a:cubicBezTo>
                  <a:pt x="96" y="81"/>
                  <a:pt x="96" y="81"/>
                  <a:pt x="96" y="81"/>
                </a:cubicBezTo>
                <a:cubicBezTo>
                  <a:pt x="124" y="81"/>
                  <a:pt x="124" y="81"/>
                  <a:pt x="124" y="81"/>
                </a:cubicBezTo>
                <a:cubicBezTo>
                  <a:pt x="129" y="81"/>
                  <a:pt x="134" y="76"/>
                  <a:pt x="134" y="70"/>
                </a:cubicBezTo>
                <a:cubicBezTo>
                  <a:pt x="134" y="33"/>
                  <a:pt x="134" y="33"/>
                  <a:pt x="134" y="33"/>
                </a:cubicBezTo>
                <a:cubicBezTo>
                  <a:pt x="134" y="27"/>
                  <a:pt x="129" y="22"/>
                  <a:pt x="124" y="22"/>
                </a:cubicBezTo>
                <a:close/>
                <a:moveTo>
                  <a:pt x="127" y="70"/>
                </a:moveTo>
                <a:cubicBezTo>
                  <a:pt x="127" y="72"/>
                  <a:pt x="126" y="74"/>
                  <a:pt x="124" y="74"/>
                </a:cubicBezTo>
                <a:cubicBezTo>
                  <a:pt x="96" y="74"/>
                  <a:pt x="96" y="74"/>
                  <a:pt x="96" y="74"/>
                </a:cubicBezTo>
                <a:cubicBezTo>
                  <a:pt x="86" y="74"/>
                  <a:pt x="86" y="74"/>
                  <a:pt x="86" y="74"/>
                </a:cubicBezTo>
                <a:cubicBezTo>
                  <a:pt x="62" y="74"/>
                  <a:pt x="62" y="74"/>
                  <a:pt x="62" y="74"/>
                </a:cubicBezTo>
                <a:cubicBezTo>
                  <a:pt x="60" y="74"/>
                  <a:pt x="58" y="72"/>
                  <a:pt x="58" y="70"/>
                </a:cubicBezTo>
                <a:cubicBezTo>
                  <a:pt x="58" y="33"/>
                  <a:pt x="58" y="33"/>
                  <a:pt x="58" y="33"/>
                </a:cubicBezTo>
                <a:cubicBezTo>
                  <a:pt x="58" y="30"/>
                  <a:pt x="60" y="29"/>
                  <a:pt x="62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96" y="29"/>
                  <a:pt x="96" y="29"/>
                  <a:pt x="96" y="29"/>
                </a:cubicBezTo>
                <a:cubicBezTo>
                  <a:pt x="124" y="29"/>
                  <a:pt x="124" y="29"/>
                  <a:pt x="124" y="29"/>
                </a:cubicBezTo>
                <a:cubicBezTo>
                  <a:pt x="126" y="29"/>
                  <a:pt x="127" y="30"/>
                  <a:pt x="127" y="33"/>
                </a:cubicBezTo>
                <a:lnTo>
                  <a:pt x="127" y="70"/>
                </a:lnTo>
                <a:close/>
                <a:moveTo>
                  <a:pt x="82" y="37"/>
                </a:moveTo>
                <a:cubicBezTo>
                  <a:pt x="112" y="41"/>
                  <a:pt x="112" y="41"/>
                  <a:pt x="112" y="41"/>
                </a:cubicBezTo>
                <a:cubicBezTo>
                  <a:pt x="109" y="56"/>
                  <a:pt x="109" y="56"/>
                  <a:pt x="109" y="56"/>
                </a:cubicBezTo>
                <a:cubicBezTo>
                  <a:pt x="90" y="57"/>
                  <a:pt x="90" y="57"/>
                  <a:pt x="90" y="57"/>
                </a:cubicBezTo>
                <a:cubicBezTo>
                  <a:pt x="88" y="62"/>
                  <a:pt x="88" y="62"/>
                  <a:pt x="88" y="62"/>
                </a:cubicBezTo>
                <a:cubicBezTo>
                  <a:pt x="89" y="62"/>
                  <a:pt x="89" y="63"/>
                  <a:pt x="90" y="64"/>
                </a:cubicBezTo>
                <a:cubicBezTo>
                  <a:pt x="101" y="64"/>
                  <a:pt x="101" y="64"/>
                  <a:pt x="101" y="64"/>
                </a:cubicBezTo>
                <a:cubicBezTo>
                  <a:pt x="102" y="62"/>
                  <a:pt x="103" y="61"/>
                  <a:pt x="105" y="61"/>
                </a:cubicBezTo>
                <a:cubicBezTo>
                  <a:pt x="107" y="61"/>
                  <a:pt x="109" y="63"/>
                  <a:pt x="109" y="65"/>
                </a:cubicBezTo>
                <a:cubicBezTo>
                  <a:pt x="109" y="67"/>
                  <a:pt x="107" y="69"/>
                  <a:pt x="105" y="69"/>
                </a:cubicBezTo>
                <a:cubicBezTo>
                  <a:pt x="103" y="69"/>
                  <a:pt x="102" y="68"/>
                  <a:pt x="102" y="66"/>
                </a:cubicBezTo>
                <a:cubicBezTo>
                  <a:pt x="89" y="66"/>
                  <a:pt x="89" y="66"/>
                  <a:pt x="89" y="66"/>
                </a:cubicBezTo>
                <a:cubicBezTo>
                  <a:pt x="89" y="68"/>
                  <a:pt x="87" y="69"/>
                  <a:pt x="86" y="69"/>
                </a:cubicBezTo>
                <a:cubicBezTo>
                  <a:pt x="84" y="69"/>
                  <a:pt x="82" y="67"/>
                  <a:pt x="82" y="65"/>
                </a:cubicBezTo>
                <a:cubicBezTo>
                  <a:pt x="82" y="63"/>
                  <a:pt x="84" y="61"/>
                  <a:pt x="86" y="61"/>
                </a:cubicBezTo>
                <a:cubicBezTo>
                  <a:pt x="86" y="61"/>
                  <a:pt x="86" y="61"/>
                  <a:pt x="86" y="61"/>
                </a:cubicBezTo>
                <a:cubicBezTo>
                  <a:pt x="87" y="57"/>
                  <a:pt x="87" y="57"/>
                  <a:pt x="87" y="57"/>
                </a:cubicBezTo>
                <a:cubicBezTo>
                  <a:pt x="86" y="57"/>
                  <a:pt x="86" y="57"/>
                  <a:pt x="86" y="57"/>
                </a:cubicBezTo>
                <a:cubicBezTo>
                  <a:pt x="81" y="39"/>
                  <a:pt x="81" y="39"/>
                  <a:pt x="81" y="39"/>
                </a:cubicBezTo>
                <a:cubicBezTo>
                  <a:pt x="78" y="37"/>
                  <a:pt x="78" y="37"/>
                  <a:pt x="78" y="37"/>
                </a:cubicBezTo>
                <a:cubicBezTo>
                  <a:pt x="78" y="37"/>
                  <a:pt x="78" y="37"/>
                  <a:pt x="78" y="37"/>
                </a:cubicBezTo>
                <a:cubicBezTo>
                  <a:pt x="77" y="37"/>
                  <a:pt x="76" y="36"/>
                  <a:pt x="76" y="35"/>
                </a:cubicBezTo>
                <a:cubicBezTo>
                  <a:pt x="76" y="34"/>
                  <a:pt x="77" y="33"/>
                  <a:pt x="78" y="33"/>
                </a:cubicBezTo>
                <a:cubicBezTo>
                  <a:pt x="79" y="33"/>
                  <a:pt x="80" y="34"/>
                  <a:pt x="80" y="35"/>
                </a:cubicBezTo>
                <a:cubicBezTo>
                  <a:pt x="80" y="35"/>
                  <a:pt x="80" y="35"/>
                  <a:pt x="80" y="35"/>
                </a:cubicBezTo>
                <a:lnTo>
                  <a:pt x="82" y="37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479" name="Oval 9"/>
          <p:cNvSpPr>
            <a:spLocks noChangeArrowheads="1"/>
          </p:cNvSpPr>
          <p:nvPr/>
        </p:nvSpPr>
        <p:spPr bwMode="auto">
          <a:xfrm>
            <a:off x="1198343" y="1823918"/>
            <a:ext cx="723900" cy="723900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480" name="Oval 10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197381" y="1823918"/>
            <a:ext cx="719138" cy="723900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481" name="Oval 11"/>
          <p:cNvSpPr>
            <a:spLocks noChangeArrowheads="1"/>
          </p:cNvSpPr>
          <p:nvPr/>
        </p:nvSpPr>
        <p:spPr bwMode="auto">
          <a:xfrm>
            <a:off x="1198343" y="2993906"/>
            <a:ext cx="723900" cy="723900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482" name="Oval 12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197381" y="2993906"/>
            <a:ext cx="719138" cy="723900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483" name="TextBox 39"/>
          <p:cNvSpPr txBox="1"/>
          <p:nvPr>
            <p:custDataLst>
              <p:tags r:id="rId14"/>
            </p:custDataLst>
          </p:nvPr>
        </p:nvSpPr>
        <p:spPr>
          <a:xfrm>
            <a:off x="2096810" y="1782643"/>
            <a:ext cx="1427480" cy="322580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华文黑体" pitchFamily="2" charset="-122"/>
                <a:sym typeface="Bebas" pitchFamily="2" charset="0"/>
              </a:rPr>
              <a:t>流量双入口价值</a:t>
            </a:r>
            <a:endParaRPr lang="zh-CN" altLang="en-US" sz="1400" b="1" dirty="0">
              <a:solidFill>
                <a:srgbClr val="124062"/>
              </a:solidFill>
              <a:latin typeface="微软雅黑" panose="020B0503020204020204" charset="-122"/>
              <a:ea typeface="微软雅黑" panose="020B050302020402020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1484" name="TextBox 40"/>
          <p:cNvSpPr txBox="1"/>
          <p:nvPr>
            <p:custDataLst>
              <p:tags r:id="rId15"/>
            </p:custDataLst>
          </p:nvPr>
        </p:nvSpPr>
        <p:spPr>
          <a:xfrm>
            <a:off x="2147610" y="2119349"/>
            <a:ext cx="3743482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搜索引擎 +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AI 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问答 双流量占位，解决"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AI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失语"痛点：90% 品牌在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AI 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搜索中空白，你是第一个被推荐的；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Bebas" pitchFamily="2" charset="0"/>
            </a:endParaRPr>
          </a:p>
        </p:txBody>
      </p:sp>
      <p:sp>
        <p:nvSpPr>
          <p:cNvPr id="1485" name="TextBox 41"/>
          <p:cNvSpPr txBox="1"/>
          <p:nvPr>
            <p:custDataLst>
              <p:tags r:id="rId16"/>
            </p:custDataLst>
          </p:nvPr>
        </p:nvSpPr>
        <p:spPr>
          <a:xfrm>
            <a:off x="2119035" y="2872621"/>
            <a:ext cx="1249680" cy="322580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b="1" dirty="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华文黑体" pitchFamily="2" charset="-122"/>
                <a:sym typeface="Bebas" pitchFamily="2" charset="0"/>
              </a:rPr>
              <a:t>门槛颠覆价值</a:t>
            </a:r>
            <a:endParaRPr lang="zh-CN" altLang="en-US" sz="1400" b="1" dirty="0">
              <a:solidFill>
                <a:srgbClr val="537285"/>
              </a:solidFill>
              <a:latin typeface="微软雅黑" panose="020B0503020204020204" charset="-122"/>
              <a:ea typeface="微软雅黑" panose="020B050302020402020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1486" name="TextBox 42"/>
          <p:cNvSpPr txBox="1"/>
          <p:nvPr>
            <p:custDataLst>
              <p:tags r:id="rId17"/>
            </p:custDataLst>
          </p:nvPr>
        </p:nvSpPr>
        <p:spPr>
          <a:xfrm>
            <a:off x="2096810" y="3155352"/>
            <a:ext cx="3743482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中小企业也能做全国市场，1个人即可运营全国3000个区县，彻底打破头部垄断：行业头部能做的，中小商家现在也能做；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Bebas" pitchFamily="2" charset="0"/>
            </a:endParaRPr>
          </a:p>
        </p:txBody>
      </p:sp>
      <p:sp>
        <p:nvSpPr>
          <p:cNvPr id="1487" name="TextBox 43"/>
          <p:cNvSpPr txBox="1"/>
          <p:nvPr>
            <p:custDataLst>
              <p:tags r:id="rId18"/>
            </p:custDataLst>
          </p:nvPr>
        </p:nvSpPr>
        <p:spPr>
          <a:xfrm>
            <a:off x="7063967" y="1752163"/>
            <a:ext cx="1249680" cy="322580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b="1" dirty="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华文黑体" pitchFamily="2" charset="-122"/>
                <a:sym typeface="Bebas" pitchFamily="2" charset="0"/>
              </a:rPr>
              <a:t>数据闭环价值</a:t>
            </a:r>
            <a:endParaRPr lang="zh-CN" altLang="en-US" sz="1400" b="1" dirty="0">
              <a:solidFill>
                <a:srgbClr val="537285"/>
              </a:solidFill>
              <a:latin typeface="微软雅黑" panose="020B0503020204020204" charset="-122"/>
              <a:ea typeface="微软雅黑" panose="020B050302020402020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1488" name="TextBox 44"/>
          <p:cNvSpPr txBox="1"/>
          <p:nvPr>
            <p:custDataLst>
              <p:tags r:id="rId19"/>
            </p:custDataLst>
          </p:nvPr>
        </p:nvSpPr>
        <p:spPr>
          <a:xfrm>
            <a:off x="7060792" y="2045689"/>
            <a:ext cx="3743482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Bebas" pitchFamily="2" charset="0"/>
              </a:rPr>
              <a:t>全链路可追踪，效果看得见，哪个城市可查、哪个区县效果好，数据一目了然，可优化可复制，真实获客数据可查，不是虚的曝光和流量，是真实的电话和咨询；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489" name="TextBox 45"/>
          <p:cNvSpPr txBox="1"/>
          <p:nvPr>
            <p:custDataLst>
              <p:tags r:id="rId20"/>
            </p:custDataLst>
          </p:nvPr>
        </p:nvSpPr>
        <p:spPr>
          <a:xfrm>
            <a:off x="7063967" y="2986921"/>
            <a:ext cx="1249680" cy="322580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华文黑体" pitchFamily="2" charset="-122"/>
                <a:sym typeface="Bebas" pitchFamily="2" charset="0"/>
              </a:rPr>
              <a:t>长期壁垒价值</a:t>
            </a:r>
            <a:endParaRPr lang="zh-CN" altLang="en-US" sz="1400" b="1" dirty="0">
              <a:solidFill>
                <a:srgbClr val="124062"/>
              </a:solidFill>
              <a:latin typeface="微软雅黑" panose="020B0503020204020204" charset="-122"/>
              <a:ea typeface="微软雅黑" panose="020B050302020402020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1490" name="TextBox 46"/>
          <p:cNvSpPr txBox="1"/>
          <p:nvPr>
            <p:custDataLst>
              <p:tags r:id="rId21"/>
            </p:custDataLst>
          </p:nvPr>
        </p:nvSpPr>
        <p:spPr>
          <a:xfrm>
            <a:off x="7063967" y="3255682"/>
            <a:ext cx="3743482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越用越值钱的数字资产，1000 个分站 = 1000 个互联网数字资产，越久权重越高，不是短期投放，是长期基建，建立长期竞争壁垒。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Bebas" pitchFamily="2" charset="0"/>
            </a:endParaRPr>
          </a:p>
        </p:txBody>
      </p:sp>
      <p:sp>
        <p:nvSpPr>
          <p:cNvPr id="1494" name="Freeform 19"/>
          <p:cNvSpPr>
            <a:spLocks noEditPoints="1"/>
          </p:cNvSpPr>
          <p:nvPr>
            <p:custDataLst>
              <p:tags r:id="rId22"/>
            </p:custDataLst>
          </p:nvPr>
        </p:nvSpPr>
        <p:spPr bwMode="auto">
          <a:xfrm>
            <a:off x="6373948" y="3197734"/>
            <a:ext cx="366006" cy="316246"/>
          </a:xfrm>
          <a:custGeom>
            <a:avLst/>
            <a:gdLst>
              <a:gd name="T0" fmla="*/ 33 w 140"/>
              <a:gd name="T1" fmla="*/ 121 h 121"/>
              <a:gd name="T2" fmla="*/ 33 w 140"/>
              <a:gd name="T3" fmla="*/ 97 h 121"/>
              <a:gd name="T4" fmla="*/ 115 w 140"/>
              <a:gd name="T5" fmla="*/ 97 h 121"/>
              <a:gd name="T6" fmla="*/ 115 w 140"/>
              <a:gd name="T7" fmla="*/ 121 h 121"/>
              <a:gd name="T8" fmla="*/ 115 w 140"/>
              <a:gd name="T9" fmla="*/ 97 h 121"/>
              <a:gd name="T10" fmla="*/ 133 w 140"/>
              <a:gd name="T11" fmla="*/ 103 h 121"/>
              <a:gd name="T12" fmla="*/ 115 w 140"/>
              <a:gd name="T13" fmla="*/ 95 h 121"/>
              <a:gd name="T14" fmla="*/ 45 w 140"/>
              <a:gd name="T15" fmla="*/ 103 h 121"/>
              <a:gd name="T16" fmla="*/ 20 w 140"/>
              <a:gd name="T17" fmla="*/ 103 h 121"/>
              <a:gd name="T18" fmla="*/ 6 w 140"/>
              <a:gd name="T19" fmla="*/ 103 h 121"/>
              <a:gd name="T20" fmla="*/ 0 w 140"/>
              <a:gd name="T21" fmla="*/ 72 h 121"/>
              <a:gd name="T22" fmla="*/ 17 w 140"/>
              <a:gd name="T23" fmla="*/ 44 h 121"/>
              <a:gd name="T24" fmla="*/ 44 w 140"/>
              <a:gd name="T25" fmla="*/ 40 h 121"/>
              <a:gd name="T26" fmla="*/ 49 w 140"/>
              <a:gd name="T27" fmla="*/ 88 h 121"/>
              <a:gd name="T28" fmla="*/ 140 w 140"/>
              <a:gd name="T29" fmla="*/ 96 h 121"/>
              <a:gd name="T30" fmla="*/ 39 w 140"/>
              <a:gd name="T31" fmla="*/ 47 h 121"/>
              <a:gd name="T32" fmla="*/ 23 w 140"/>
              <a:gd name="T33" fmla="*/ 48 h 121"/>
              <a:gd name="T34" fmla="*/ 9 w 140"/>
              <a:gd name="T35" fmla="*/ 69 h 121"/>
              <a:gd name="T36" fmla="*/ 12 w 140"/>
              <a:gd name="T37" fmla="*/ 73 h 121"/>
              <a:gd name="T38" fmla="*/ 41 w 140"/>
              <a:gd name="T39" fmla="*/ 71 h 121"/>
              <a:gd name="T40" fmla="*/ 139 w 140"/>
              <a:gd name="T41" fmla="*/ 73 h 121"/>
              <a:gd name="T42" fmla="*/ 99 w 140"/>
              <a:gd name="T43" fmla="*/ 56 h 121"/>
              <a:gd name="T44" fmla="*/ 129 w 140"/>
              <a:gd name="T45" fmla="*/ 84 h 121"/>
              <a:gd name="T46" fmla="*/ 139 w 140"/>
              <a:gd name="T47" fmla="*/ 34 h 121"/>
              <a:gd name="T48" fmla="*/ 99 w 140"/>
              <a:gd name="T49" fmla="*/ 23 h 121"/>
              <a:gd name="T50" fmla="*/ 139 w 140"/>
              <a:gd name="T51" fmla="*/ 51 h 121"/>
              <a:gd name="T52" fmla="*/ 64 w 140"/>
              <a:gd name="T53" fmla="*/ 84 h 121"/>
              <a:gd name="T54" fmla="*/ 94 w 140"/>
              <a:gd name="T55" fmla="*/ 56 h 121"/>
              <a:gd name="T56" fmla="*/ 53 w 140"/>
              <a:gd name="T57" fmla="*/ 73 h 121"/>
              <a:gd name="T58" fmla="*/ 94 w 140"/>
              <a:gd name="T59" fmla="*/ 23 h 121"/>
              <a:gd name="T60" fmla="*/ 53 w 140"/>
              <a:gd name="T61" fmla="*/ 34 h 121"/>
              <a:gd name="T62" fmla="*/ 94 w 140"/>
              <a:gd name="T63" fmla="*/ 51 h 121"/>
              <a:gd name="T64" fmla="*/ 69 w 140"/>
              <a:gd name="T65" fmla="*/ 11 h 121"/>
              <a:gd name="T66" fmla="*/ 69 w 140"/>
              <a:gd name="T67" fmla="*/ 11 h 121"/>
              <a:gd name="T68" fmla="*/ 78 w 140"/>
              <a:gd name="T69" fmla="*/ 10 h 121"/>
              <a:gd name="T70" fmla="*/ 99 w 140"/>
              <a:gd name="T71" fmla="*/ 21 h 121"/>
              <a:gd name="T72" fmla="*/ 99 w 140"/>
              <a:gd name="T73" fmla="*/ 21 h 121"/>
              <a:gd name="T74" fmla="*/ 114 w 140"/>
              <a:gd name="T75" fmla="*/ 1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0" h="121">
                <a:moveTo>
                  <a:pt x="45" y="109"/>
                </a:moveTo>
                <a:cubicBezTo>
                  <a:pt x="45" y="116"/>
                  <a:pt x="39" y="121"/>
                  <a:pt x="33" y="121"/>
                </a:cubicBezTo>
                <a:cubicBezTo>
                  <a:pt x="26" y="121"/>
                  <a:pt x="21" y="116"/>
                  <a:pt x="21" y="109"/>
                </a:cubicBezTo>
                <a:cubicBezTo>
                  <a:pt x="21" y="103"/>
                  <a:pt x="26" y="97"/>
                  <a:pt x="33" y="97"/>
                </a:cubicBezTo>
                <a:cubicBezTo>
                  <a:pt x="39" y="97"/>
                  <a:pt x="45" y="103"/>
                  <a:pt x="45" y="109"/>
                </a:cubicBezTo>
                <a:close/>
                <a:moveTo>
                  <a:pt x="115" y="97"/>
                </a:moveTo>
                <a:cubicBezTo>
                  <a:pt x="108" y="97"/>
                  <a:pt x="103" y="103"/>
                  <a:pt x="103" y="109"/>
                </a:cubicBezTo>
                <a:cubicBezTo>
                  <a:pt x="103" y="116"/>
                  <a:pt x="108" y="121"/>
                  <a:pt x="115" y="121"/>
                </a:cubicBezTo>
                <a:cubicBezTo>
                  <a:pt x="121" y="121"/>
                  <a:pt x="126" y="116"/>
                  <a:pt x="126" y="109"/>
                </a:cubicBezTo>
                <a:cubicBezTo>
                  <a:pt x="126" y="103"/>
                  <a:pt x="121" y="97"/>
                  <a:pt x="115" y="97"/>
                </a:cubicBezTo>
                <a:close/>
                <a:moveTo>
                  <a:pt x="140" y="96"/>
                </a:moveTo>
                <a:cubicBezTo>
                  <a:pt x="140" y="100"/>
                  <a:pt x="137" y="103"/>
                  <a:pt x="133" y="103"/>
                </a:cubicBezTo>
                <a:cubicBezTo>
                  <a:pt x="127" y="103"/>
                  <a:pt x="127" y="103"/>
                  <a:pt x="127" y="103"/>
                </a:cubicBezTo>
                <a:cubicBezTo>
                  <a:pt x="125" y="98"/>
                  <a:pt x="120" y="95"/>
                  <a:pt x="115" y="95"/>
                </a:cubicBezTo>
                <a:cubicBezTo>
                  <a:pt x="109" y="95"/>
                  <a:pt x="104" y="98"/>
                  <a:pt x="102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3" y="98"/>
                  <a:pt x="38" y="95"/>
                  <a:pt x="33" y="95"/>
                </a:cubicBezTo>
                <a:cubicBezTo>
                  <a:pt x="27" y="95"/>
                  <a:pt x="22" y="98"/>
                  <a:pt x="20" y="103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6" y="103"/>
                  <a:pt x="6" y="103"/>
                  <a:pt x="6" y="103"/>
                </a:cubicBezTo>
                <a:cubicBezTo>
                  <a:pt x="3" y="103"/>
                  <a:pt x="0" y="101"/>
                  <a:pt x="0" y="98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69"/>
                  <a:pt x="2" y="65"/>
                  <a:pt x="3" y="63"/>
                </a:cubicBezTo>
                <a:cubicBezTo>
                  <a:pt x="17" y="44"/>
                  <a:pt x="17" y="44"/>
                  <a:pt x="17" y="44"/>
                </a:cubicBezTo>
                <a:cubicBezTo>
                  <a:pt x="19" y="42"/>
                  <a:pt x="23" y="40"/>
                  <a:pt x="25" y="40"/>
                </a:cubicBezTo>
                <a:cubicBezTo>
                  <a:pt x="44" y="40"/>
                  <a:pt x="44" y="40"/>
                  <a:pt x="44" y="40"/>
                </a:cubicBezTo>
                <a:cubicBezTo>
                  <a:pt x="47" y="40"/>
                  <a:pt x="49" y="42"/>
                  <a:pt x="49" y="45"/>
                </a:cubicBezTo>
                <a:cubicBezTo>
                  <a:pt x="49" y="88"/>
                  <a:pt x="49" y="88"/>
                  <a:pt x="49" y="88"/>
                </a:cubicBezTo>
                <a:cubicBezTo>
                  <a:pt x="133" y="88"/>
                  <a:pt x="133" y="88"/>
                  <a:pt x="133" y="88"/>
                </a:cubicBezTo>
                <a:cubicBezTo>
                  <a:pt x="137" y="88"/>
                  <a:pt x="140" y="91"/>
                  <a:pt x="140" y="96"/>
                </a:cubicBezTo>
                <a:close/>
                <a:moveTo>
                  <a:pt x="41" y="49"/>
                </a:moveTo>
                <a:cubicBezTo>
                  <a:pt x="41" y="48"/>
                  <a:pt x="40" y="47"/>
                  <a:pt x="39" y="47"/>
                </a:cubicBezTo>
                <a:cubicBezTo>
                  <a:pt x="26" y="47"/>
                  <a:pt x="26" y="47"/>
                  <a:pt x="26" y="47"/>
                </a:cubicBezTo>
                <a:cubicBezTo>
                  <a:pt x="25" y="47"/>
                  <a:pt x="24" y="47"/>
                  <a:pt x="23" y="48"/>
                </a:cubicBezTo>
                <a:cubicBezTo>
                  <a:pt x="11" y="65"/>
                  <a:pt x="11" y="65"/>
                  <a:pt x="11" y="65"/>
                </a:cubicBezTo>
                <a:cubicBezTo>
                  <a:pt x="10" y="66"/>
                  <a:pt x="9" y="68"/>
                  <a:pt x="9" y="69"/>
                </a:cubicBezTo>
                <a:cubicBezTo>
                  <a:pt x="9" y="71"/>
                  <a:pt x="9" y="71"/>
                  <a:pt x="9" y="71"/>
                </a:cubicBezTo>
                <a:cubicBezTo>
                  <a:pt x="9" y="72"/>
                  <a:pt x="10" y="73"/>
                  <a:pt x="12" y="73"/>
                </a:cubicBezTo>
                <a:cubicBezTo>
                  <a:pt x="39" y="73"/>
                  <a:pt x="39" y="73"/>
                  <a:pt x="39" y="73"/>
                </a:cubicBezTo>
                <a:cubicBezTo>
                  <a:pt x="40" y="73"/>
                  <a:pt x="41" y="72"/>
                  <a:pt x="41" y="71"/>
                </a:cubicBezTo>
                <a:lnTo>
                  <a:pt x="41" y="49"/>
                </a:lnTo>
                <a:close/>
                <a:moveTo>
                  <a:pt x="139" y="73"/>
                </a:moveTo>
                <a:cubicBezTo>
                  <a:pt x="139" y="56"/>
                  <a:pt x="139" y="56"/>
                  <a:pt x="139" y="56"/>
                </a:cubicBezTo>
                <a:cubicBezTo>
                  <a:pt x="99" y="56"/>
                  <a:pt x="99" y="56"/>
                  <a:pt x="99" y="56"/>
                </a:cubicBezTo>
                <a:cubicBezTo>
                  <a:pt x="99" y="84"/>
                  <a:pt x="99" y="84"/>
                  <a:pt x="99" y="84"/>
                </a:cubicBezTo>
                <a:cubicBezTo>
                  <a:pt x="129" y="84"/>
                  <a:pt x="129" y="84"/>
                  <a:pt x="129" y="84"/>
                </a:cubicBezTo>
                <a:cubicBezTo>
                  <a:pt x="135" y="84"/>
                  <a:pt x="139" y="79"/>
                  <a:pt x="139" y="73"/>
                </a:cubicBezTo>
                <a:close/>
                <a:moveTo>
                  <a:pt x="139" y="34"/>
                </a:moveTo>
                <a:cubicBezTo>
                  <a:pt x="139" y="28"/>
                  <a:pt x="135" y="23"/>
                  <a:pt x="129" y="23"/>
                </a:cubicBezTo>
                <a:cubicBezTo>
                  <a:pt x="99" y="23"/>
                  <a:pt x="99" y="23"/>
                  <a:pt x="99" y="23"/>
                </a:cubicBezTo>
                <a:cubicBezTo>
                  <a:pt x="99" y="51"/>
                  <a:pt x="99" y="51"/>
                  <a:pt x="99" y="51"/>
                </a:cubicBezTo>
                <a:cubicBezTo>
                  <a:pt x="139" y="51"/>
                  <a:pt x="139" y="51"/>
                  <a:pt x="139" y="51"/>
                </a:cubicBezTo>
                <a:lnTo>
                  <a:pt x="139" y="34"/>
                </a:lnTo>
                <a:close/>
                <a:moveTo>
                  <a:pt x="64" y="84"/>
                </a:moveTo>
                <a:cubicBezTo>
                  <a:pt x="94" y="84"/>
                  <a:pt x="94" y="84"/>
                  <a:pt x="94" y="84"/>
                </a:cubicBezTo>
                <a:cubicBezTo>
                  <a:pt x="94" y="56"/>
                  <a:pt x="94" y="56"/>
                  <a:pt x="94" y="56"/>
                </a:cubicBezTo>
                <a:cubicBezTo>
                  <a:pt x="53" y="56"/>
                  <a:pt x="53" y="56"/>
                  <a:pt x="53" y="56"/>
                </a:cubicBezTo>
                <a:cubicBezTo>
                  <a:pt x="53" y="73"/>
                  <a:pt x="53" y="73"/>
                  <a:pt x="53" y="73"/>
                </a:cubicBezTo>
                <a:cubicBezTo>
                  <a:pt x="53" y="79"/>
                  <a:pt x="58" y="84"/>
                  <a:pt x="64" y="84"/>
                </a:cubicBezTo>
                <a:close/>
                <a:moveTo>
                  <a:pt x="94" y="23"/>
                </a:moveTo>
                <a:cubicBezTo>
                  <a:pt x="64" y="23"/>
                  <a:pt x="64" y="23"/>
                  <a:pt x="64" y="23"/>
                </a:cubicBezTo>
                <a:cubicBezTo>
                  <a:pt x="58" y="23"/>
                  <a:pt x="53" y="28"/>
                  <a:pt x="53" y="34"/>
                </a:cubicBezTo>
                <a:cubicBezTo>
                  <a:pt x="53" y="51"/>
                  <a:pt x="53" y="51"/>
                  <a:pt x="53" y="51"/>
                </a:cubicBezTo>
                <a:cubicBezTo>
                  <a:pt x="94" y="51"/>
                  <a:pt x="94" y="51"/>
                  <a:pt x="94" y="51"/>
                </a:cubicBezTo>
                <a:lnTo>
                  <a:pt x="94" y="23"/>
                </a:lnTo>
                <a:close/>
                <a:moveTo>
                  <a:pt x="69" y="11"/>
                </a:moveTo>
                <a:cubicBezTo>
                  <a:pt x="72" y="0"/>
                  <a:pt x="90" y="5"/>
                  <a:pt x="94" y="21"/>
                </a:cubicBezTo>
                <a:cubicBezTo>
                  <a:pt x="94" y="21"/>
                  <a:pt x="65" y="24"/>
                  <a:pt x="69" y="11"/>
                </a:cubicBezTo>
                <a:close/>
                <a:moveTo>
                  <a:pt x="91" y="19"/>
                </a:moveTo>
                <a:cubicBezTo>
                  <a:pt x="91" y="19"/>
                  <a:pt x="84" y="10"/>
                  <a:pt x="78" y="10"/>
                </a:cubicBezTo>
                <a:cubicBezTo>
                  <a:pt x="72" y="10"/>
                  <a:pt x="75" y="18"/>
                  <a:pt x="91" y="19"/>
                </a:cubicBezTo>
                <a:close/>
                <a:moveTo>
                  <a:pt x="99" y="21"/>
                </a:moveTo>
                <a:cubicBezTo>
                  <a:pt x="102" y="5"/>
                  <a:pt x="121" y="0"/>
                  <a:pt x="124" y="11"/>
                </a:cubicBezTo>
                <a:cubicBezTo>
                  <a:pt x="127" y="24"/>
                  <a:pt x="99" y="21"/>
                  <a:pt x="99" y="21"/>
                </a:cubicBezTo>
                <a:close/>
                <a:moveTo>
                  <a:pt x="102" y="19"/>
                </a:moveTo>
                <a:cubicBezTo>
                  <a:pt x="117" y="18"/>
                  <a:pt x="120" y="10"/>
                  <a:pt x="114" y="10"/>
                </a:cubicBezTo>
                <a:cubicBezTo>
                  <a:pt x="108" y="10"/>
                  <a:pt x="102" y="19"/>
                  <a:pt x="102" y="19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pic>
        <p:nvPicPr>
          <p:cNvPr id="1495" name="图片 1494" descr="互联网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343660" y="1976755"/>
            <a:ext cx="409575" cy="409575"/>
          </a:xfrm>
          <a:prstGeom prst="rect">
            <a:avLst/>
          </a:prstGeom>
        </p:spPr>
      </p:pic>
      <p:pic>
        <p:nvPicPr>
          <p:cNvPr id="1496" name="图片 1495" descr="折线图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6374130" y="1989455"/>
            <a:ext cx="382270" cy="382270"/>
          </a:xfrm>
          <a:prstGeom prst="rect">
            <a:avLst/>
          </a:prstGeom>
        </p:spPr>
      </p:pic>
      <p:pic>
        <p:nvPicPr>
          <p:cNvPr id="1497" name="图片 1496" descr="两个人-头像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6402705" y="5471160"/>
            <a:ext cx="393065" cy="393065"/>
          </a:xfrm>
          <a:prstGeom prst="rect">
            <a:avLst/>
          </a:prstGeom>
        </p:spPr>
      </p:pic>
      <p:pic>
        <p:nvPicPr>
          <p:cNvPr id="1498" name="图片 1497" descr="链接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1377315" y="4290060"/>
            <a:ext cx="452120" cy="452120"/>
          </a:xfrm>
          <a:prstGeom prst="rect">
            <a:avLst/>
          </a:prstGeom>
        </p:spPr>
      </p:pic>
      <p:pic>
        <p:nvPicPr>
          <p:cNvPr id="1499" name="图片 1498" descr="数据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1358265" y="3165475"/>
            <a:ext cx="408305" cy="4083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bldLvl="0" animBg="1"/>
          <p:bldP spid="15" grpId="0" bldLvl="0" animBg="1"/>
          <p:bldP spid="16" grpId="0" bldLvl="0" animBg="1"/>
          <p:bldP spid="17" grpId="0" bldLvl="0" animBg="1"/>
          <p:bldP spid="18" grpId="0"/>
          <p:bldP spid="19" grpId="0"/>
          <p:bldP spid="20" grpId="0"/>
          <p:bldP spid="21" grpId="0"/>
          <p:bldP spid="22" grpId="0"/>
          <p:bldP spid="25" grpId="0"/>
          <p:bldP spid="26" grpId="0"/>
          <p:bldP spid="30" grpId="0"/>
          <p:bldP spid="31" grpId="0" bldLvl="0" animBg="1"/>
          <p:bldP spid="32" grpId="0" bldLvl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bldLvl="0" animBg="1"/>
          <p:bldP spid="15" grpId="0" bldLvl="0" animBg="1"/>
          <p:bldP spid="16" grpId="0" bldLvl="0" animBg="1"/>
          <p:bldP spid="17" grpId="0" bldLvl="0" animBg="1"/>
          <p:bldP spid="18" grpId="0"/>
          <p:bldP spid="19" grpId="0"/>
          <p:bldP spid="20" grpId="0"/>
          <p:bldP spid="21" grpId="0"/>
          <p:bldP spid="22" grpId="0"/>
          <p:bldP spid="25" grpId="0"/>
          <p:bldP spid="26" grpId="0"/>
          <p:bldP spid="30" grpId="0"/>
          <p:bldP spid="31" grpId="0" bldLvl="0" animBg="1"/>
          <p:bldP spid="32" grpId="0" bldLvl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34392" y="372957"/>
            <a:ext cx="8489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2026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32308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Kartika" panose="02020503030404060203" pitchFamily="18" charset="0"/>
              </a:rPr>
              <a:t>服务与</a:t>
            </a:r>
            <a:r>
              <a:rPr lang="zh-CN" altLang="en-US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Kartika" panose="02020503030404060203" pitchFamily="18" charset="0"/>
              </a:rPr>
              <a:t>支持</a:t>
            </a:r>
            <a:endParaRPr lang="zh-CN" altLang="en-US" sz="4800" b="1" dirty="0" smtClean="0">
              <a:solidFill>
                <a:srgbClr val="124062"/>
              </a:solidFill>
              <a:latin typeface="微软雅黑" panose="020B0503020204020204" charset="-122"/>
              <a:ea typeface="微软雅黑" panose="020B0503020204020204" charset="-122"/>
              <a:cs typeface="Kartika" panose="02020503030404060203" pitchFamily="18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944081" y="2031316"/>
            <a:ext cx="4303546" cy="4375151"/>
            <a:chOff x="1289202" y="1552575"/>
            <a:chExt cx="4303546" cy="4375151"/>
          </a:xfrm>
        </p:grpSpPr>
        <p:sp>
          <p:nvSpPr>
            <p:cNvPr id="12" name="Freeform 22"/>
            <p:cNvSpPr/>
            <p:nvPr/>
          </p:nvSpPr>
          <p:spPr bwMode="auto">
            <a:xfrm>
              <a:off x="3412332" y="1552575"/>
              <a:ext cx="939834" cy="735756"/>
            </a:xfrm>
            <a:custGeom>
              <a:avLst/>
              <a:gdLst>
                <a:gd name="T0" fmla="*/ 61 w 518"/>
                <a:gd name="T1" fmla="*/ 371 h 406"/>
                <a:gd name="T2" fmla="*/ 344 w 518"/>
                <a:gd name="T3" fmla="*/ 262 h 406"/>
                <a:gd name="T4" fmla="*/ 518 w 518"/>
                <a:gd name="T5" fmla="*/ 7 h 406"/>
                <a:gd name="T6" fmla="*/ 52 w 518"/>
                <a:gd name="T7" fmla="*/ 170 h 406"/>
                <a:gd name="T8" fmla="*/ 40 w 518"/>
                <a:gd name="T9" fmla="*/ 354 h 406"/>
                <a:gd name="T10" fmla="*/ 410 w 518"/>
                <a:gd name="T11" fmla="*/ 52 h 406"/>
                <a:gd name="T12" fmla="*/ 61 w 518"/>
                <a:gd name="T13" fmla="*/ 371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8" h="406">
                  <a:moveTo>
                    <a:pt x="61" y="371"/>
                  </a:moveTo>
                  <a:cubicBezTo>
                    <a:pt x="183" y="406"/>
                    <a:pt x="299" y="379"/>
                    <a:pt x="344" y="262"/>
                  </a:cubicBezTo>
                  <a:cubicBezTo>
                    <a:pt x="392" y="143"/>
                    <a:pt x="434" y="58"/>
                    <a:pt x="518" y="7"/>
                  </a:cubicBezTo>
                  <a:cubicBezTo>
                    <a:pt x="331" y="0"/>
                    <a:pt x="159" y="28"/>
                    <a:pt x="52" y="170"/>
                  </a:cubicBezTo>
                  <a:cubicBezTo>
                    <a:pt x="0" y="241"/>
                    <a:pt x="6" y="303"/>
                    <a:pt x="40" y="354"/>
                  </a:cubicBezTo>
                  <a:cubicBezTo>
                    <a:pt x="128" y="217"/>
                    <a:pt x="262" y="119"/>
                    <a:pt x="410" y="52"/>
                  </a:cubicBezTo>
                  <a:cubicBezTo>
                    <a:pt x="240" y="142"/>
                    <a:pt x="138" y="244"/>
                    <a:pt x="61" y="371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13" name="Freeform 23"/>
            <p:cNvSpPr/>
            <p:nvPr/>
          </p:nvSpPr>
          <p:spPr bwMode="auto">
            <a:xfrm>
              <a:off x="2288112" y="1751283"/>
              <a:ext cx="798412" cy="588963"/>
            </a:xfrm>
            <a:custGeom>
              <a:avLst/>
              <a:gdLst>
                <a:gd name="T0" fmla="*/ 404 w 441"/>
                <a:gd name="T1" fmla="*/ 263 h 325"/>
                <a:gd name="T2" fmla="*/ 164 w 441"/>
                <a:gd name="T3" fmla="*/ 220 h 325"/>
                <a:gd name="T4" fmla="*/ 0 w 441"/>
                <a:gd name="T5" fmla="*/ 29 h 325"/>
                <a:gd name="T6" fmla="*/ 338 w 441"/>
                <a:gd name="T7" fmla="*/ 79 h 325"/>
                <a:gd name="T8" fmla="*/ 415 w 441"/>
                <a:gd name="T9" fmla="*/ 244 h 325"/>
                <a:gd name="T10" fmla="*/ 109 w 441"/>
                <a:gd name="T11" fmla="*/ 53 h 325"/>
                <a:gd name="T12" fmla="*/ 404 w 441"/>
                <a:gd name="T13" fmla="*/ 263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1" h="325">
                  <a:moveTo>
                    <a:pt x="404" y="263"/>
                  </a:moveTo>
                  <a:cubicBezTo>
                    <a:pt x="322" y="325"/>
                    <a:pt x="221" y="320"/>
                    <a:pt x="164" y="220"/>
                  </a:cubicBezTo>
                  <a:cubicBezTo>
                    <a:pt x="123" y="144"/>
                    <a:pt x="82" y="76"/>
                    <a:pt x="0" y="29"/>
                  </a:cubicBezTo>
                  <a:cubicBezTo>
                    <a:pt x="126" y="0"/>
                    <a:pt x="241" y="8"/>
                    <a:pt x="338" y="79"/>
                  </a:cubicBezTo>
                  <a:cubicBezTo>
                    <a:pt x="338" y="79"/>
                    <a:pt x="441" y="140"/>
                    <a:pt x="415" y="244"/>
                  </a:cubicBezTo>
                  <a:cubicBezTo>
                    <a:pt x="334" y="154"/>
                    <a:pt x="226" y="93"/>
                    <a:pt x="109" y="53"/>
                  </a:cubicBezTo>
                  <a:cubicBezTo>
                    <a:pt x="244" y="109"/>
                    <a:pt x="334" y="176"/>
                    <a:pt x="404" y="263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14" name="Freeform 24"/>
            <p:cNvSpPr/>
            <p:nvPr/>
          </p:nvSpPr>
          <p:spPr bwMode="auto">
            <a:xfrm>
              <a:off x="2007056" y="2094993"/>
              <a:ext cx="2839195" cy="3832733"/>
            </a:xfrm>
            <a:custGeom>
              <a:avLst/>
              <a:gdLst>
                <a:gd name="T0" fmla="*/ 1317 w 1567"/>
                <a:gd name="T1" fmla="*/ 1087 h 2116"/>
                <a:gd name="T2" fmla="*/ 1512 w 1567"/>
                <a:gd name="T3" fmla="*/ 862 h 2116"/>
                <a:gd name="T4" fmla="*/ 1211 w 1567"/>
                <a:gd name="T5" fmla="*/ 1050 h 2116"/>
                <a:gd name="T6" fmla="*/ 1029 w 1567"/>
                <a:gd name="T7" fmla="*/ 1123 h 2116"/>
                <a:gd name="T8" fmla="*/ 1064 w 1567"/>
                <a:gd name="T9" fmla="*/ 1044 h 2116"/>
                <a:gd name="T10" fmla="*/ 1111 w 1567"/>
                <a:gd name="T11" fmla="*/ 909 h 2116"/>
                <a:gd name="T12" fmla="*/ 1567 w 1567"/>
                <a:gd name="T13" fmla="*/ 524 h 2116"/>
                <a:gd name="T14" fmla="*/ 1131 w 1567"/>
                <a:gd name="T15" fmla="*/ 761 h 2116"/>
                <a:gd name="T16" fmla="*/ 1114 w 1567"/>
                <a:gd name="T17" fmla="*/ 579 h 2116"/>
                <a:gd name="T18" fmla="*/ 1284 w 1567"/>
                <a:gd name="T19" fmla="*/ 266 h 2116"/>
                <a:gd name="T20" fmla="*/ 1087 w 1567"/>
                <a:gd name="T21" fmla="*/ 490 h 2116"/>
                <a:gd name="T22" fmla="*/ 987 w 1567"/>
                <a:gd name="T23" fmla="*/ 310 h 2116"/>
                <a:gd name="T24" fmla="*/ 1017 w 1567"/>
                <a:gd name="T25" fmla="*/ 937 h 2116"/>
                <a:gd name="T26" fmla="*/ 795 w 1567"/>
                <a:gd name="T27" fmla="*/ 509 h 2116"/>
                <a:gd name="T28" fmla="*/ 899 w 1567"/>
                <a:gd name="T29" fmla="*/ 1168 h 2116"/>
                <a:gd name="T30" fmla="*/ 820 w 1567"/>
                <a:gd name="T31" fmla="*/ 1358 h 2116"/>
                <a:gd name="T32" fmla="*/ 644 w 1567"/>
                <a:gd name="T33" fmla="*/ 942 h 2116"/>
                <a:gd name="T34" fmla="*/ 873 w 1567"/>
                <a:gd name="T35" fmla="*/ 0 h 2116"/>
                <a:gd name="T36" fmla="*/ 680 w 1567"/>
                <a:gd name="T37" fmla="*/ 282 h 2116"/>
                <a:gd name="T38" fmla="*/ 520 w 1567"/>
                <a:gd name="T39" fmla="*/ 22 h 2116"/>
                <a:gd name="T40" fmla="*/ 629 w 1567"/>
                <a:gd name="T41" fmla="*/ 396 h 2116"/>
                <a:gd name="T42" fmla="*/ 549 w 1567"/>
                <a:gd name="T43" fmla="*/ 886 h 2116"/>
                <a:gd name="T44" fmla="*/ 589 w 1567"/>
                <a:gd name="T45" fmla="*/ 1130 h 2116"/>
                <a:gd name="T46" fmla="*/ 407 w 1567"/>
                <a:gd name="T47" fmla="*/ 295 h 2116"/>
                <a:gd name="T48" fmla="*/ 382 w 1567"/>
                <a:gd name="T49" fmla="*/ 671 h 2116"/>
                <a:gd name="T50" fmla="*/ 0 w 1567"/>
                <a:gd name="T51" fmla="*/ 548 h 2116"/>
                <a:gd name="T52" fmla="*/ 389 w 1567"/>
                <a:gd name="T53" fmla="*/ 754 h 2116"/>
                <a:gd name="T54" fmla="*/ 479 w 1567"/>
                <a:gd name="T55" fmla="*/ 1122 h 2116"/>
                <a:gd name="T56" fmla="*/ 290 w 1567"/>
                <a:gd name="T57" fmla="*/ 1097 h 2116"/>
                <a:gd name="T58" fmla="*/ 72 w 1567"/>
                <a:gd name="T59" fmla="*/ 825 h 2116"/>
                <a:gd name="T60" fmla="*/ 226 w 1567"/>
                <a:gd name="T61" fmla="*/ 1109 h 2116"/>
                <a:gd name="T62" fmla="*/ 18 w 1567"/>
                <a:gd name="T63" fmla="*/ 1208 h 2116"/>
                <a:gd name="T64" fmla="*/ 538 w 1567"/>
                <a:gd name="T65" fmla="*/ 1241 h 2116"/>
                <a:gd name="T66" fmla="*/ 608 w 1567"/>
                <a:gd name="T67" fmla="*/ 1347 h 2116"/>
                <a:gd name="T68" fmla="*/ 890 w 1567"/>
                <a:gd name="T69" fmla="*/ 2115 h 2116"/>
                <a:gd name="T70" fmla="*/ 1166 w 1567"/>
                <a:gd name="T71" fmla="*/ 2116 h 2116"/>
                <a:gd name="T72" fmla="*/ 983 w 1567"/>
                <a:gd name="T73" fmla="*/ 1539 h 2116"/>
                <a:gd name="T74" fmla="*/ 961 w 1567"/>
                <a:gd name="T75" fmla="*/ 1354 h 2116"/>
                <a:gd name="T76" fmla="*/ 1231 w 1567"/>
                <a:gd name="T77" fmla="*/ 1112 h 2116"/>
                <a:gd name="T78" fmla="*/ 1233 w 1567"/>
                <a:gd name="T79" fmla="*/ 1112 h 2116"/>
                <a:gd name="T80" fmla="*/ 1534 w 1567"/>
                <a:gd name="T81" fmla="*/ 1290 h 2116"/>
                <a:gd name="T82" fmla="*/ 1317 w 1567"/>
                <a:gd name="T83" fmla="*/ 1087 h 2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67" h="2116">
                  <a:moveTo>
                    <a:pt x="1317" y="1087"/>
                  </a:moveTo>
                  <a:cubicBezTo>
                    <a:pt x="1416" y="1050"/>
                    <a:pt x="1504" y="971"/>
                    <a:pt x="1512" y="862"/>
                  </a:cubicBezTo>
                  <a:cubicBezTo>
                    <a:pt x="1478" y="1038"/>
                    <a:pt x="1315" y="1034"/>
                    <a:pt x="1211" y="1050"/>
                  </a:cubicBezTo>
                  <a:cubicBezTo>
                    <a:pt x="1127" y="1062"/>
                    <a:pt x="1077" y="1082"/>
                    <a:pt x="1029" y="1123"/>
                  </a:cubicBezTo>
                  <a:cubicBezTo>
                    <a:pt x="1039" y="1099"/>
                    <a:pt x="1051" y="1072"/>
                    <a:pt x="1064" y="1044"/>
                  </a:cubicBezTo>
                  <a:cubicBezTo>
                    <a:pt x="1084" y="1001"/>
                    <a:pt x="1100" y="955"/>
                    <a:pt x="1111" y="909"/>
                  </a:cubicBezTo>
                  <a:cubicBezTo>
                    <a:pt x="1186" y="731"/>
                    <a:pt x="1324" y="527"/>
                    <a:pt x="1567" y="524"/>
                  </a:cubicBezTo>
                  <a:cubicBezTo>
                    <a:pt x="1423" y="513"/>
                    <a:pt x="1253" y="617"/>
                    <a:pt x="1131" y="761"/>
                  </a:cubicBezTo>
                  <a:cubicBezTo>
                    <a:pt x="1133" y="701"/>
                    <a:pt x="1128" y="640"/>
                    <a:pt x="1114" y="579"/>
                  </a:cubicBezTo>
                  <a:cubicBezTo>
                    <a:pt x="1110" y="465"/>
                    <a:pt x="1145" y="339"/>
                    <a:pt x="1284" y="266"/>
                  </a:cubicBezTo>
                  <a:cubicBezTo>
                    <a:pt x="1198" y="305"/>
                    <a:pt x="1120" y="381"/>
                    <a:pt x="1087" y="490"/>
                  </a:cubicBezTo>
                  <a:cubicBezTo>
                    <a:pt x="1063" y="428"/>
                    <a:pt x="1030" y="368"/>
                    <a:pt x="987" y="310"/>
                  </a:cubicBezTo>
                  <a:cubicBezTo>
                    <a:pt x="1142" y="559"/>
                    <a:pt x="1095" y="764"/>
                    <a:pt x="1017" y="937"/>
                  </a:cubicBezTo>
                  <a:cubicBezTo>
                    <a:pt x="1010" y="754"/>
                    <a:pt x="917" y="601"/>
                    <a:pt x="795" y="509"/>
                  </a:cubicBezTo>
                  <a:cubicBezTo>
                    <a:pt x="986" y="704"/>
                    <a:pt x="971" y="980"/>
                    <a:pt x="899" y="1168"/>
                  </a:cubicBezTo>
                  <a:cubicBezTo>
                    <a:pt x="858" y="1245"/>
                    <a:pt x="831" y="1297"/>
                    <a:pt x="820" y="1358"/>
                  </a:cubicBezTo>
                  <a:cubicBezTo>
                    <a:pt x="739" y="1210"/>
                    <a:pt x="668" y="1046"/>
                    <a:pt x="644" y="942"/>
                  </a:cubicBezTo>
                  <a:cubicBezTo>
                    <a:pt x="590" y="708"/>
                    <a:pt x="609" y="334"/>
                    <a:pt x="873" y="0"/>
                  </a:cubicBezTo>
                  <a:cubicBezTo>
                    <a:pt x="805" y="76"/>
                    <a:pt x="736" y="174"/>
                    <a:pt x="680" y="282"/>
                  </a:cubicBezTo>
                  <a:cubicBezTo>
                    <a:pt x="666" y="167"/>
                    <a:pt x="601" y="75"/>
                    <a:pt x="520" y="22"/>
                  </a:cubicBezTo>
                  <a:cubicBezTo>
                    <a:pt x="659" y="127"/>
                    <a:pt x="661" y="276"/>
                    <a:pt x="629" y="396"/>
                  </a:cubicBezTo>
                  <a:cubicBezTo>
                    <a:pt x="567" y="550"/>
                    <a:pt x="531" y="720"/>
                    <a:pt x="549" y="886"/>
                  </a:cubicBezTo>
                  <a:cubicBezTo>
                    <a:pt x="553" y="926"/>
                    <a:pt x="566" y="1049"/>
                    <a:pt x="589" y="1130"/>
                  </a:cubicBezTo>
                  <a:cubicBezTo>
                    <a:pt x="449" y="940"/>
                    <a:pt x="359" y="660"/>
                    <a:pt x="407" y="295"/>
                  </a:cubicBezTo>
                  <a:cubicBezTo>
                    <a:pt x="383" y="407"/>
                    <a:pt x="375" y="535"/>
                    <a:pt x="382" y="671"/>
                  </a:cubicBezTo>
                  <a:cubicBezTo>
                    <a:pt x="273" y="554"/>
                    <a:pt x="124" y="521"/>
                    <a:pt x="0" y="548"/>
                  </a:cubicBezTo>
                  <a:cubicBezTo>
                    <a:pt x="204" y="520"/>
                    <a:pt x="330" y="635"/>
                    <a:pt x="389" y="754"/>
                  </a:cubicBezTo>
                  <a:cubicBezTo>
                    <a:pt x="405" y="880"/>
                    <a:pt x="431" y="1004"/>
                    <a:pt x="479" y="1122"/>
                  </a:cubicBezTo>
                  <a:cubicBezTo>
                    <a:pt x="416" y="1100"/>
                    <a:pt x="352" y="1093"/>
                    <a:pt x="290" y="1097"/>
                  </a:cubicBezTo>
                  <a:cubicBezTo>
                    <a:pt x="187" y="1057"/>
                    <a:pt x="87" y="977"/>
                    <a:pt x="72" y="825"/>
                  </a:cubicBezTo>
                  <a:cubicBezTo>
                    <a:pt x="75" y="926"/>
                    <a:pt x="126" y="1037"/>
                    <a:pt x="226" y="1109"/>
                  </a:cubicBezTo>
                  <a:cubicBezTo>
                    <a:pt x="150" y="1126"/>
                    <a:pt x="78" y="1159"/>
                    <a:pt x="18" y="1208"/>
                  </a:cubicBezTo>
                  <a:cubicBezTo>
                    <a:pt x="255" y="1128"/>
                    <a:pt x="417" y="1158"/>
                    <a:pt x="538" y="1241"/>
                  </a:cubicBezTo>
                  <a:cubicBezTo>
                    <a:pt x="559" y="1276"/>
                    <a:pt x="582" y="1314"/>
                    <a:pt x="608" y="1347"/>
                  </a:cubicBezTo>
                  <a:cubicBezTo>
                    <a:pt x="818" y="1627"/>
                    <a:pt x="936" y="1846"/>
                    <a:pt x="890" y="2115"/>
                  </a:cubicBezTo>
                  <a:cubicBezTo>
                    <a:pt x="1166" y="2116"/>
                    <a:pt x="1166" y="2116"/>
                    <a:pt x="1166" y="2116"/>
                  </a:cubicBezTo>
                  <a:cubicBezTo>
                    <a:pt x="1176" y="1919"/>
                    <a:pt x="1116" y="1721"/>
                    <a:pt x="983" y="1539"/>
                  </a:cubicBezTo>
                  <a:cubicBezTo>
                    <a:pt x="963" y="1471"/>
                    <a:pt x="955" y="1413"/>
                    <a:pt x="961" y="1354"/>
                  </a:cubicBezTo>
                  <a:cubicBezTo>
                    <a:pt x="1010" y="1233"/>
                    <a:pt x="1076" y="1141"/>
                    <a:pt x="1231" y="1112"/>
                  </a:cubicBezTo>
                  <a:cubicBezTo>
                    <a:pt x="1233" y="1112"/>
                    <a:pt x="1233" y="1112"/>
                    <a:pt x="1233" y="1112"/>
                  </a:cubicBezTo>
                  <a:cubicBezTo>
                    <a:pt x="1343" y="1115"/>
                    <a:pt x="1465" y="1152"/>
                    <a:pt x="1534" y="1290"/>
                  </a:cubicBezTo>
                  <a:cubicBezTo>
                    <a:pt x="1499" y="1204"/>
                    <a:pt x="1423" y="1125"/>
                    <a:pt x="1317" y="1087"/>
                  </a:cubicBezTo>
                  <a:close/>
                </a:path>
              </a:pathLst>
            </a:custGeom>
            <a:solidFill>
              <a:srgbClr val="537285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15" name="Freeform 25"/>
            <p:cNvSpPr/>
            <p:nvPr/>
          </p:nvSpPr>
          <p:spPr bwMode="auto">
            <a:xfrm>
              <a:off x="2617501" y="2311603"/>
              <a:ext cx="255993" cy="420688"/>
            </a:xfrm>
            <a:custGeom>
              <a:avLst/>
              <a:gdLst>
                <a:gd name="T0" fmla="*/ 55 w 141"/>
                <a:gd name="T1" fmla="*/ 228 h 232"/>
                <a:gd name="T2" fmla="*/ 17 w 141"/>
                <a:gd name="T3" fmla="*/ 142 h 232"/>
                <a:gd name="T4" fmla="*/ 26 w 141"/>
                <a:gd name="T5" fmla="*/ 0 h 232"/>
                <a:gd name="T6" fmla="*/ 137 w 141"/>
                <a:gd name="T7" fmla="*/ 158 h 232"/>
                <a:gd name="T8" fmla="*/ 69 w 141"/>
                <a:gd name="T9" fmla="*/ 228 h 232"/>
                <a:gd name="T10" fmla="*/ 51 w 141"/>
                <a:gd name="T11" fmla="*/ 43 h 232"/>
                <a:gd name="T12" fmla="*/ 55 w 141"/>
                <a:gd name="T13" fmla="*/ 2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232">
                  <a:moveTo>
                    <a:pt x="55" y="228"/>
                  </a:moveTo>
                  <a:cubicBezTo>
                    <a:pt x="16" y="208"/>
                    <a:pt x="0" y="173"/>
                    <a:pt x="17" y="142"/>
                  </a:cubicBezTo>
                  <a:cubicBezTo>
                    <a:pt x="37" y="97"/>
                    <a:pt x="38" y="48"/>
                    <a:pt x="26" y="0"/>
                  </a:cubicBezTo>
                  <a:cubicBezTo>
                    <a:pt x="76" y="39"/>
                    <a:pt x="131" y="85"/>
                    <a:pt x="137" y="158"/>
                  </a:cubicBezTo>
                  <a:cubicBezTo>
                    <a:pt x="141" y="206"/>
                    <a:pt x="122" y="232"/>
                    <a:pt x="69" y="228"/>
                  </a:cubicBezTo>
                  <a:cubicBezTo>
                    <a:pt x="75" y="175"/>
                    <a:pt x="74" y="108"/>
                    <a:pt x="51" y="43"/>
                  </a:cubicBezTo>
                  <a:cubicBezTo>
                    <a:pt x="74" y="116"/>
                    <a:pt x="70" y="172"/>
                    <a:pt x="55" y="228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16" name="Freeform 26"/>
            <p:cNvSpPr/>
            <p:nvPr/>
          </p:nvSpPr>
          <p:spPr bwMode="auto">
            <a:xfrm>
              <a:off x="1289202" y="2888034"/>
              <a:ext cx="859277" cy="545999"/>
            </a:xfrm>
            <a:custGeom>
              <a:avLst/>
              <a:gdLst>
                <a:gd name="T0" fmla="*/ 474 w 474"/>
                <a:gd name="T1" fmla="*/ 114 h 302"/>
                <a:gd name="T2" fmla="*/ 270 w 474"/>
                <a:gd name="T3" fmla="*/ 278 h 302"/>
                <a:gd name="T4" fmla="*/ 0 w 474"/>
                <a:gd name="T5" fmla="*/ 277 h 302"/>
                <a:gd name="T6" fmla="*/ 278 w 474"/>
                <a:gd name="T7" fmla="*/ 38 h 302"/>
                <a:gd name="T8" fmla="*/ 466 w 474"/>
                <a:gd name="T9" fmla="*/ 93 h 302"/>
                <a:gd name="T10" fmla="*/ 97 w 474"/>
                <a:gd name="T11" fmla="*/ 205 h 302"/>
                <a:gd name="T12" fmla="*/ 474 w 474"/>
                <a:gd name="T13" fmla="*/ 114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4" h="302">
                  <a:moveTo>
                    <a:pt x="474" y="114"/>
                  </a:moveTo>
                  <a:cubicBezTo>
                    <a:pt x="466" y="226"/>
                    <a:pt x="392" y="302"/>
                    <a:pt x="270" y="278"/>
                  </a:cubicBezTo>
                  <a:cubicBezTo>
                    <a:pt x="179" y="260"/>
                    <a:pt x="94" y="245"/>
                    <a:pt x="0" y="277"/>
                  </a:cubicBezTo>
                  <a:cubicBezTo>
                    <a:pt x="64" y="156"/>
                    <a:pt x="154" y="67"/>
                    <a:pt x="278" y="38"/>
                  </a:cubicBezTo>
                  <a:cubicBezTo>
                    <a:pt x="278" y="38"/>
                    <a:pt x="399" y="0"/>
                    <a:pt x="466" y="93"/>
                  </a:cubicBezTo>
                  <a:cubicBezTo>
                    <a:pt x="335" y="95"/>
                    <a:pt x="208" y="140"/>
                    <a:pt x="97" y="205"/>
                  </a:cubicBezTo>
                  <a:cubicBezTo>
                    <a:pt x="235" y="136"/>
                    <a:pt x="353" y="111"/>
                    <a:pt x="474" y="114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17" name="Freeform 27"/>
            <p:cNvSpPr/>
            <p:nvPr/>
          </p:nvSpPr>
          <p:spPr bwMode="auto">
            <a:xfrm>
              <a:off x="2010637" y="3296191"/>
              <a:ext cx="241672" cy="379514"/>
            </a:xfrm>
            <a:custGeom>
              <a:avLst/>
              <a:gdLst>
                <a:gd name="T0" fmla="*/ 82 w 134"/>
                <a:gd name="T1" fmla="*/ 210 h 210"/>
                <a:gd name="T2" fmla="*/ 124 w 134"/>
                <a:gd name="T3" fmla="*/ 133 h 210"/>
                <a:gd name="T4" fmla="*/ 132 w 134"/>
                <a:gd name="T5" fmla="*/ 0 h 210"/>
                <a:gd name="T6" fmla="*/ 9 w 134"/>
                <a:gd name="T7" fmla="*/ 134 h 210"/>
                <a:gd name="T8" fmla="*/ 74 w 134"/>
                <a:gd name="T9" fmla="*/ 210 h 210"/>
                <a:gd name="T10" fmla="*/ 102 w 134"/>
                <a:gd name="T11" fmla="*/ 37 h 210"/>
                <a:gd name="T12" fmla="*/ 82 w 134"/>
                <a:gd name="T13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4" h="210">
                  <a:moveTo>
                    <a:pt x="82" y="210"/>
                  </a:moveTo>
                  <a:cubicBezTo>
                    <a:pt x="122" y="198"/>
                    <a:pt x="134" y="166"/>
                    <a:pt x="124" y="133"/>
                  </a:cubicBezTo>
                  <a:cubicBezTo>
                    <a:pt x="111" y="88"/>
                    <a:pt x="115" y="45"/>
                    <a:pt x="132" y="0"/>
                  </a:cubicBezTo>
                  <a:cubicBezTo>
                    <a:pt x="81" y="31"/>
                    <a:pt x="24" y="67"/>
                    <a:pt x="9" y="134"/>
                  </a:cubicBezTo>
                  <a:cubicBezTo>
                    <a:pt x="0" y="179"/>
                    <a:pt x="21" y="206"/>
                    <a:pt x="74" y="210"/>
                  </a:cubicBezTo>
                  <a:cubicBezTo>
                    <a:pt x="56" y="151"/>
                    <a:pt x="71" y="89"/>
                    <a:pt x="102" y="37"/>
                  </a:cubicBezTo>
                  <a:cubicBezTo>
                    <a:pt x="71" y="103"/>
                    <a:pt x="67" y="156"/>
                    <a:pt x="82" y="210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18" name="Freeform 28"/>
            <p:cNvSpPr/>
            <p:nvPr/>
          </p:nvSpPr>
          <p:spPr bwMode="auto">
            <a:xfrm>
              <a:off x="1491490" y="4080281"/>
              <a:ext cx="683841" cy="914772"/>
            </a:xfrm>
            <a:custGeom>
              <a:avLst/>
              <a:gdLst>
                <a:gd name="T0" fmla="*/ 345 w 377"/>
                <a:gd name="T1" fmla="*/ 105 h 505"/>
                <a:gd name="T2" fmla="*/ 268 w 377"/>
                <a:gd name="T3" fmla="*/ 291 h 505"/>
                <a:gd name="T4" fmla="*/ 44 w 377"/>
                <a:gd name="T5" fmla="*/ 505 h 505"/>
                <a:gd name="T6" fmla="*/ 99 w 377"/>
                <a:gd name="T7" fmla="*/ 84 h 505"/>
                <a:gd name="T8" fmla="*/ 329 w 377"/>
                <a:gd name="T9" fmla="*/ 84 h 505"/>
                <a:gd name="T10" fmla="*/ 68 w 377"/>
                <a:gd name="T11" fmla="*/ 393 h 505"/>
                <a:gd name="T12" fmla="*/ 345 w 377"/>
                <a:gd name="T13" fmla="*/ 105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7" h="505">
                  <a:moveTo>
                    <a:pt x="345" y="105"/>
                  </a:moveTo>
                  <a:cubicBezTo>
                    <a:pt x="377" y="194"/>
                    <a:pt x="341" y="258"/>
                    <a:pt x="268" y="291"/>
                  </a:cubicBezTo>
                  <a:cubicBezTo>
                    <a:pt x="171" y="334"/>
                    <a:pt x="97" y="407"/>
                    <a:pt x="44" y="505"/>
                  </a:cubicBezTo>
                  <a:cubicBezTo>
                    <a:pt x="21" y="365"/>
                    <a:pt x="0" y="210"/>
                    <a:pt x="99" y="84"/>
                  </a:cubicBezTo>
                  <a:cubicBezTo>
                    <a:pt x="165" y="0"/>
                    <a:pt x="245" y="1"/>
                    <a:pt x="329" y="84"/>
                  </a:cubicBezTo>
                  <a:cubicBezTo>
                    <a:pt x="199" y="142"/>
                    <a:pt x="114" y="261"/>
                    <a:pt x="68" y="393"/>
                  </a:cubicBezTo>
                  <a:cubicBezTo>
                    <a:pt x="133" y="240"/>
                    <a:pt x="223" y="153"/>
                    <a:pt x="345" y="105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19" name="Freeform 29"/>
            <p:cNvSpPr/>
            <p:nvPr/>
          </p:nvSpPr>
          <p:spPr bwMode="auto">
            <a:xfrm>
              <a:off x="3251218" y="2902356"/>
              <a:ext cx="268524" cy="205868"/>
            </a:xfrm>
            <a:custGeom>
              <a:avLst/>
              <a:gdLst>
                <a:gd name="T0" fmla="*/ 131 w 148"/>
                <a:gd name="T1" fmla="*/ 93 h 114"/>
                <a:gd name="T2" fmla="*/ 52 w 148"/>
                <a:gd name="T3" fmla="*/ 75 h 114"/>
                <a:gd name="T4" fmla="*/ 0 w 148"/>
                <a:gd name="T5" fmla="*/ 10 h 114"/>
                <a:gd name="T6" fmla="*/ 111 w 148"/>
                <a:gd name="T7" fmla="*/ 31 h 114"/>
                <a:gd name="T8" fmla="*/ 137 w 148"/>
                <a:gd name="T9" fmla="*/ 85 h 114"/>
                <a:gd name="T10" fmla="*/ 37 w 148"/>
                <a:gd name="T11" fmla="*/ 19 h 114"/>
                <a:gd name="T12" fmla="*/ 131 w 148"/>
                <a:gd name="T13" fmla="*/ 9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114">
                  <a:moveTo>
                    <a:pt x="131" y="93"/>
                  </a:moveTo>
                  <a:cubicBezTo>
                    <a:pt x="101" y="114"/>
                    <a:pt x="70" y="110"/>
                    <a:pt x="52" y="75"/>
                  </a:cubicBezTo>
                  <a:cubicBezTo>
                    <a:pt x="39" y="51"/>
                    <a:pt x="26" y="27"/>
                    <a:pt x="0" y="10"/>
                  </a:cubicBezTo>
                  <a:cubicBezTo>
                    <a:pt x="43" y="0"/>
                    <a:pt x="80" y="6"/>
                    <a:pt x="111" y="31"/>
                  </a:cubicBezTo>
                  <a:cubicBezTo>
                    <a:pt x="111" y="31"/>
                    <a:pt x="148" y="51"/>
                    <a:pt x="137" y="85"/>
                  </a:cubicBezTo>
                  <a:cubicBezTo>
                    <a:pt x="111" y="58"/>
                    <a:pt x="74" y="33"/>
                    <a:pt x="37" y="19"/>
                  </a:cubicBezTo>
                  <a:cubicBezTo>
                    <a:pt x="79" y="41"/>
                    <a:pt x="108" y="63"/>
                    <a:pt x="131" y="93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20" name="Freeform 30"/>
            <p:cNvSpPr/>
            <p:nvPr/>
          </p:nvSpPr>
          <p:spPr bwMode="auto">
            <a:xfrm>
              <a:off x="3424864" y="2426173"/>
              <a:ext cx="486924" cy="340130"/>
            </a:xfrm>
            <a:custGeom>
              <a:avLst/>
              <a:gdLst>
                <a:gd name="T0" fmla="*/ 221 w 268"/>
                <a:gd name="T1" fmla="*/ 165 h 188"/>
                <a:gd name="T2" fmla="*/ 123 w 268"/>
                <a:gd name="T3" fmla="*/ 142 h 188"/>
                <a:gd name="T4" fmla="*/ 0 w 268"/>
                <a:gd name="T5" fmla="*/ 43 h 188"/>
                <a:gd name="T6" fmla="*/ 213 w 268"/>
                <a:gd name="T7" fmla="*/ 42 h 188"/>
                <a:gd name="T8" fmla="*/ 230 w 268"/>
                <a:gd name="T9" fmla="*/ 157 h 188"/>
                <a:gd name="T10" fmla="*/ 56 w 268"/>
                <a:gd name="T11" fmla="*/ 47 h 188"/>
                <a:gd name="T12" fmla="*/ 221 w 268"/>
                <a:gd name="T13" fmla="*/ 16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8" h="188">
                  <a:moveTo>
                    <a:pt x="221" y="165"/>
                  </a:moveTo>
                  <a:cubicBezTo>
                    <a:pt x="181" y="188"/>
                    <a:pt x="144" y="174"/>
                    <a:pt x="123" y="142"/>
                  </a:cubicBezTo>
                  <a:cubicBezTo>
                    <a:pt x="95" y="96"/>
                    <a:pt x="53" y="62"/>
                    <a:pt x="0" y="43"/>
                  </a:cubicBezTo>
                  <a:cubicBezTo>
                    <a:pt x="67" y="20"/>
                    <a:pt x="145" y="0"/>
                    <a:pt x="213" y="42"/>
                  </a:cubicBezTo>
                  <a:cubicBezTo>
                    <a:pt x="261" y="67"/>
                    <a:pt x="268" y="110"/>
                    <a:pt x="230" y="157"/>
                  </a:cubicBezTo>
                  <a:cubicBezTo>
                    <a:pt x="191" y="95"/>
                    <a:pt x="127" y="61"/>
                    <a:pt x="56" y="47"/>
                  </a:cubicBezTo>
                  <a:cubicBezTo>
                    <a:pt x="138" y="70"/>
                    <a:pt x="188" y="108"/>
                    <a:pt x="221" y="165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21" name="Freeform 31"/>
            <p:cNvSpPr/>
            <p:nvPr/>
          </p:nvSpPr>
          <p:spPr bwMode="auto">
            <a:xfrm>
              <a:off x="4230436" y="2324134"/>
              <a:ext cx="676681" cy="463651"/>
            </a:xfrm>
            <a:custGeom>
              <a:avLst/>
              <a:gdLst>
                <a:gd name="T0" fmla="*/ 8 w 374"/>
                <a:gd name="T1" fmla="*/ 178 h 256"/>
                <a:gd name="T2" fmla="*/ 209 w 374"/>
                <a:gd name="T3" fmla="*/ 185 h 256"/>
                <a:gd name="T4" fmla="*/ 374 w 374"/>
                <a:gd name="T5" fmla="*/ 58 h 256"/>
                <a:gd name="T6" fmla="*/ 91 w 374"/>
                <a:gd name="T7" fmla="*/ 41 h 256"/>
                <a:gd name="T8" fmla="*/ 1 w 374"/>
                <a:gd name="T9" fmla="*/ 162 h 256"/>
                <a:gd name="T10" fmla="*/ 284 w 374"/>
                <a:gd name="T11" fmla="*/ 59 h 256"/>
                <a:gd name="T12" fmla="*/ 8 w 374"/>
                <a:gd name="T13" fmla="*/ 178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4" h="256">
                  <a:moveTo>
                    <a:pt x="8" y="178"/>
                  </a:moveTo>
                  <a:cubicBezTo>
                    <a:pt x="66" y="246"/>
                    <a:pt x="148" y="256"/>
                    <a:pt x="209" y="185"/>
                  </a:cubicBezTo>
                  <a:cubicBezTo>
                    <a:pt x="255" y="130"/>
                    <a:pt x="302" y="80"/>
                    <a:pt x="374" y="58"/>
                  </a:cubicBezTo>
                  <a:cubicBezTo>
                    <a:pt x="279" y="13"/>
                    <a:pt x="183" y="0"/>
                    <a:pt x="91" y="41"/>
                  </a:cubicBezTo>
                  <a:cubicBezTo>
                    <a:pt x="91" y="41"/>
                    <a:pt x="0" y="74"/>
                    <a:pt x="1" y="162"/>
                  </a:cubicBezTo>
                  <a:cubicBezTo>
                    <a:pt x="85" y="102"/>
                    <a:pt x="182" y="70"/>
                    <a:pt x="284" y="59"/>
                  </a:cubicBezTo>
                  <a:cubicBezTo>
                    <a:pt x="163" y="80"/>
                    <a:pt x="79" y="121"/>
                    <a:pt x="8" y="178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22" name="Freeform 32"/>
            <p:cNvSpPr/>
            <p:nvPr/>
          </p:nvSpPr>
          <p:spPr bwMode="auto">
            <a:xfrm>
              <a:off x="4647543" y="2846861"/>
              <a:ext cx="945205" cy="563900"/>
            </a:xfrm>
            <a:custGeom>
              <a:avLst/>
              <a:gdLst>
                <a:gd name="T0" fmla="*/ 0 w 522"/>
                <a:gd name="T1" fmla="*/ 133 h 312"/>
                <a:gd name="T2" fmla="*/ 246 w 522"/>
                <a:gd name="T3" fmla="*/ 259 h 312"/>
                <a:gd name="T4" fmla="*/ 522 w 522"/>
                <a:gd name="T5" fmla="*/ 201 h 312"/>
                <a:gd name="T6" fmla="*/ 185 w 522"/>
                <a:gd name="T7" fmla="*/ 11 h 312"/>
                <a:gd name="T8" fmla="*/ 3 w 522"/>
                <a:gd name="T9" fmla="*/ 109 h 312"/>
                <a:gd name="T10" fmla="*/ 409 w 522"/>
                <a:gd name="T11" fmla="*/ 147 h 312"/>
                <a:gd name="T12" fmla="*/ 0 w 522"/>
                <a:gd name="T13" fmla="*/ 133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2" h="312">
                  <a:moveTo>
                    <a:pt x="0" y="133"/>
                  </a:moveTo>
                  <a:cubicBezTo>
                    <a:pt x="30" y="249"/>
                    <a:pt x="124" y="312"/>
                    <a:pt x="246" y="259"/>
                  </a:cubicBezTo>
                  <a:cubicBezTo>
                    <a:pt x="332" y="221"/>
                    <a:pt x="419" y="188"/>
                    <a:pt x="522" y="201"/>
                  </a:cubicBezTo>
                  <a:cubicBezTo>
                    <a:pt x="431" y="89"/>
                    <a:pt x="321" y="17"/>
                    <a:pt x="185" y="11"/>
                  </a:cubicBezTo>
                  <a:cubicBezTo>
                    <a:pt x="185" y="11"/>
                    <a:pt x="51" y="0"/>
                    <a:pt x="3" y="109"/>
                  </a:cubicBezTo>
                  <a:cubicBezTo>
                    <a:pt x="137" y="85"/>
                    <a:pt x="279" y="104"/>
                    <a:pt x="409" y="147"/>
                  </a:cubicBezTo>
                  <a:cubicBezTo>
                    <a:pt x="249" y="106"/>
                    <a:pt x="124" y="106"/>
                    <a:pt x="0" y="133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25" name="Freeform 33"/>
            <p:cNvSpPr/>
            <p:nvPr/>
          </p:nvSpPr>
          <p:spPr bwMode="auto">
            <a:xfrm>
              <a:off x="4663655" y="3435823"/>
              <a:ext cx="164695" cy="243462"/>
            </a:xfrm>
            <a:custGeom>
              <a:avLst/>
              <a:gdLst>
                <a:gd name="T0" fmla="*/ 40 w 91"/>
                <a:gd name="T1" fmla="*/ 134 h 134"/>
                <a:gd name="T2" fmla="*/ 9 w 91"/>
                <a:gd name="T3" fmla="*/ 85 h 134"/>
                <a:gd name="T4" fmla="*/ 0 w 91"/>
                <a:gd name="T5" fmla="*/ 0 h 134"/>
                <a:gd name="T6" fmla="*/ 84 w 91"/>
                <a:gd name="T7" fmla="*/ 82 h 134"/>
                <a:gd name="T8" fmla="*/ 45 w 91"/>
                <a:gd name="T9" fmla="*/ 132 h 134"/>
                <a:gd name="T10" fmla="*/ 21 w 91"/>
                <a:gd name="T11" fmla="*/ 24 h 134"/>
                <a:gd name="T12" fmla="*/ 40 w 91"/>
                <a:gd name="T13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134">
                  <a:moveTo>
                    <a:pt x="40" y="134"/>
                  </a:moveTo>
                  <a:cubicBezTo>
                    <a:pt x="16" y="126"/>
                    <a:pt x="6" y="107"/>
                    <a:pt x="9" y="85"/>
                  </a:cubicBezTo>
                  <a:cubicBezTo>
                    <a:pt x="18" y="56"/>
                    <a:pt x="13" y="27"/>
                    <a:pt x="0" y="0"/>
                  </a:cubicBezTo>
                  <a:cubicBezTo>
                    <a:pt x="34" y="16"/>
                    <a:pt x="71" y="39"/>
                    <a:pt x="84" y="82"/>
                  </a:cubicBezTo>
                  <a:cubicBezTo>
                    <a:pt x="91" y="109"/>
                    <a:pt x="80" y="127"/>
                    <a:pt x="45" y="132"/>
                  </a:cubicBezTo>
                  <a:cubicBezTo>
                    <a:pt x="54" y="94"/>
                    <a:pt x="42" y="57"/>
                    <a:pt x="21" y="24"/>
                  </a:cubicBezTo>
                  <a:cubicBezTo>
                    <a:pt x="44" y="65"/>
                    <a:pt x="49" y="97"/>
                    <a:pt x="40" y="134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26" name="Freeform 34"/>
            <p:cNvSpPr/>
            <p:nvPr/>
          </p:nvSpPr>
          <p:spPr bwMode="auto">
            <a:xfrm>
              <a:off x="4549084" y="4277198"/>
              <a:ext cx="581802" cy="898660"/>
            </a:xfrm>
            <a:custGeom>
              <a:avLst/>
              <a:gdLst>
                <a:gd name="T0" fmla="*/ 79 w 321"/>
                <a:gd name="T1" fmla="*/ 23 h 496"/>
                <a:gd name="T2" fmla="*/ 81 w 321"/>
                <a:gd name="T3" fmla="*/ 282 h 496"/>
                <a:gd name="T4" fmla="*/ 232 w 321"/>
                <a:gd name="T5" fmla="*/ 496 h 496"/>
                <a:gd name="T6" fmla="*/ 241 w 321"/>
                <a:gd name="T7" fmla="*/ 77 h 496"/>
                <a:gd name="T8" fmla="*/ 98 w 321"/>
                <a:gd name="T9" fmla="*/ 12 h 496"/>
                <a:gd name="T10" fmla="*/ 226 w 321"/>
                <a:gd name="T11" fmla="*/ 397 h 496"/>
                <a:gd name="T12" fmla="*/ 79 w 321"/>
                <a:gd name="T13" fmla="*/ 23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1" h="496">
                  <a:moveTo>
                    <a:pt x="79" y="23"/>
                  </a:moveTo>
                  <a:cubicBezTo>
                    <a:pt x="16" y="109"/>
                    <a:pt x="0" y="208"/>
                    <a:pt x="81" y="282"/>
                  </a:cubicBezTo>
                  <a:cubicBezTo>
                    <a:pt x="160" y="356"/>
                    <a:pt x="215" y="413"/>
                    <a:pt x="232" y="496"/>
                  </a:cubicBezTo>
                  <a:cubicBezTo>
                    <a:pt x="294" y="351"/>
                    <a:pt x="321" y="204"/>
                    <a:pt x="241" y="77"/>
                  </a:cubicBezTo>
                  <a:cubicBezTo>
                    <a:pt x="200" y="12"/>
                    <a:pt x="149" y="0"/>
                    <a:pt x="98" y="12"/>
                  </a:cubicBezTo>
                  <a:cubicBezTo>
                    <a:pt x="181" y="124"/>
                    <a:pt x="221" y="261"/>
                    <a:pt x="226" y="397"/>
                  </a:cubicBezTo>
                  <a:cubicBezTo>
                    <a:pt x="208" y="234"/>
                    <a:pt x="157" y="123"/>
                    <a:pt x="79" y="23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Bebas" pitchFamily="2" charset="0"/>
              </a:endParaRPr>
            </a:p>
          </p:txBody>
        </p:sp>
      </p:grpSp>
      <p:sp>
        <p:nvSpPr>
          <p:cNvPr id="30" name="Oval 13"/>
          <p:cNvSpPr>
            <a:spLocks noChangeArrowheads="1"/>
          </p:cNvSpPr>
          <p:nvPr/>
        </p:nvSpPr>
        <p:spPr bwMode="auto">
          <a:xfrm>
            <a:off x="961062" y="2490422"/>
            <a:ext cx="489671" cy="489671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31" name="Oval 14"/>
          <p:cNvSpPr>
            <a:spLocks noChangeArrowheads="1"/>
          </p:cNvSpPr>
          <p:nvPr/>
        </p:nvSpPr>
        <p:spPr bwMode="auto">
          <a:xfrm>
            <a:off x="961062" y="3752784"/>
            <a:ext cx="489671" cy="480687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32" name="Oval 15"/>
          <p:cNvSpPr>
            <a:spLocks noChangeArrowheads="1"/>
          </p:cNvSpPr>
          <p:nvPr/>
        </p:nvSpPr>
        <p:spPr bwMode="auto">
          <a:xfrm>
            <a:off x="961062" y="5006157"/>
            <a:ext cx="489671" cy="489671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33" name="Oval 16"/>
          <p:cNvSpPr>
            <a:spLocks noChangeArrowheads="1"/>
          </p:cNvSpPr>
          <p:nvPr/>
        </p:nvSpPr>
        <p:spPr bwMode="auto">
          <a:xfrm>
            <a:off x="10745471" y="2490422"/>
            <a:ext cx="485177" cy="489671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34" name="Oval 17"/>
          <p:cNvSpPr>
            <a:spLocks noChangeArrowheads="1"/>
          </p:cNvSpPr>
          <p:nvPr/>
        </p:nvSpPr>
        <p:spPr bwMode="auto">
          <a:xfrm>
            <a:off x="10745471" y="3752784"/>
            <a:ext cx="485177" cy="480687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35" name="Oval 18"/>
          <p:cNvSpPr>
            <a:spLocks noChangeArrowheads="1"/>
          </p:cNvSpPr>
          <p:nvPr/>
        </p:nvSpPr>
        <p:spPr bwMode="auto">
          <a:xfrm>
            <a:off x="10745471" y="5006157"/>
            <a:ext cx="485177" cy="489671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36" name="Freeform 6"/>
          <p:cNvSpPr>
            <a:spLocks noEditPoints="1"/>
          </p:cNvSpPr>
          <p:nvPr/>
        </p:nvSpPr>
        <p:spPr bwMode="auto">
          <a:xfrm>
            <a:off x="10861013" y="3866082"/>
            <a:ext cx="254092" cy="254090"/>
          </a:xfrm>
          <a:custGeom>
            <a:avLst/>
            <a:gdLst>
              <a:gd name="T0" fmla="*/ 0 w 140"/>
              <a:gd name="T1" fmla="*/ 70 h 140"/>
              <a:gd name="T2" fmla="*/ 140 w 140"/>
              <a:gd name="T3" fmla="*/ 70 h 140"/>
              <a:gd name="T4" fmla="*/ 70 w 140"/>
              <a:gd name="T5" fmla="*/ 130 h 140"/>
              <a:gd name="T6" fmla="*/ 70 w 140"/>
              <a:gd name="T7" fmla="*/ 10 h 140"/>
              <a:gd name="T8" fmla="*/ 70 w 140"/>
              <a:gd name="T9" fmla="*/ 130 h 140"/>
              <a:gd name="T10" fmla="*/ 97 w 140"/>
              <a:gd name="T11" fmla="*/ 48 h 140"/>
              <a:gd name="T12" fmla="*/ 90 w 140"/>
              <a:gd name="T13" fmla="*/ 58 h 140"/>
              <a:gd name="T14" fmla="*/ 70 w 140"/>
              <a:gd name="T15" fmla="*/ 15 h 140"/>
              <a:gd name="T16" fmla="*/ 70 w 140"/>
              <a:gd name="T17" fmla="*/ 125 h 140"/>
              <a:gd name="T18" fmla="*/ 70 w 140"/>
              <a:gd name="T19" fmla="*/ 15 h 140"/>
              <a:gd name="T20" fmla="*/ 70 w 140"/>
              <a:gd name="T21" fmla="*/ 16 h 140"/>
              <a:gd name="T22" fmla="*/ 72 w 140"/>
              <a:gd name="T23" fmla="*/ 26 h 140"/>
              <a:gd name="T24" fmla="*/ 68 w 140"/>
              <a:gd name="T25" fmla="*/ 26 h 140"/>
              <a:gd name="T26" fmla="*/ 79 w 140"/>
              <a:gd name="T27" fmla="*/ 45 h 140"/>
              <a:gd name="T28" fmla="*/ 73 w 140"/>
              <a:gd name="T29" fmla="*/ 45 h 140"/>
              <a:gd name="T30" fmla="*/ 67 w 140"/>
              <a:gd name="T31" fmla="*/ 49 h 140"/>
              <a:gd name="T32" fmla="*/ 76 w 140"/>
              <a:gd name="T33" fmla="*/ 40 h 140"/>
              <a:gd name="T34" fmla="*/ 84 w 140"/>
              <a:gd name="T35" fmla="*/ 48 h 140"/>
              <a:gd name="T36" fmla="*/ 80 w 140"/>
              <a:gd name="T37" fmla="*/ 55 h 140"/>
              <a:gd name="T38" fmla="*/ 73 w 140"/>
              <a:gd name="T39" fmla="*/ 60 h 140"/>
              <a:gd name="T40" fmla="*/ 84 w 140"/>
              <a:gd name="T41" fmla="*/ 61 h 140"/>
              <a:gd name="T42" fmla="*/ 67 w 140"/>
              <a:gd name="T43" fmla="*/ 65 h 140"/>
              <a:gd name="T44" fmla="*/ 72 w 140"/>
              <a:gd name="T45" fmla="*/ 55 h 140"/>
              <a:gd name="T46" fmla="*/ 79 w 140"/>
              <a:gd name="T47" fmla="*/ 50 h 140"/>
              <a:gd name="T48" fmla="*/ 79 w 140"/>
              <a:gd name="T49" fmla="*/ 45 h 140"/>
              <a:gd name="T50" fmla="*/ 44 w 140"/>
              <a:gd name="T51" fmla="*/ 37 h 140"/>
              <a:gd name="T52" fmla="*/ 57 w 140"/>
              <a:gd name="T53" fmla="*/ 54 h 140"/>
              <a:gd name="T54" fmla="*/ 36 w 140"/>
              <a:gd name="T55" fmla="*/ 43 h 140"/>
              <a:gd name="T56" fmla="*/ 26 w 140"/>
              <a:gd name="T57" fmla="*/ 72 h 140"/>
              <a:gd name="T58" fmla="*/ 17 w 140"/>
              <a:gd name="T59" fmla="*/ 70 h 140"/>
              <a:gd name="T60" fmla="*/ 26 w 140"/>
              <a:gd name="T61" fmla="*/ 68 h 140"/>
              <a:gd name="T62" fmla="*/ 26 w 140"/>
              <a:gd name="T63" fmla="*/ 72 h 140"/>
              <a:gd name="T64" fmla="*/ 70 w 140"/>
              <a:gd name="T65" fmla="*/ 124 h 140"/>
              <a:gd name="T66" fmla="*/ 68 w 140"/>
              <a:gd name="T67" fmla="*/ 114 h 140"/>
              <a:gd name="T68" fmla="*/ 72 w 140"/>
              <a:gd name="T69" fmla="*/ 114 h 140"/>
              <a:gd name="T70" fmla="*/ 70 w 140"/>
              <a:gd name="T71" fmla="*/ 107 h 140"/>
              <a:gd name="T72" fmla="*/ 31 w 140"/>
              <a:gd name="T73" fmla="*/ 56 h 140"/>
              <a:gd name="T74" fmla="*/ 49 w 140"/>
              <a:gd name="T75" fmla="*/ 61 h 140"/>
              <a:gd name="T76" fmla="*/ 49 w 140"/>
              <a:gd name="T77" fmla="*/ 68 h 140"/>
              <a:gd name="T78" fmla="*/ 73 w 140"/>
              <a:gd name="T79" fmla="*/ 90 h 140"/>
              <a:gd name="T80" fmla="*/ 70 w 140"/>
              <a:gd name="T81" fmla="*/ 107 h 140"/>
              <a:gd name="T82" fmla="*/ 75 w 140"/>
              <a:gd name="T83" fmla="*/ 89 h 140"/>
              <a:gd name="T84" fmla="*/ 83 w 140"/>
              <a:gd name="T85" fmla="*/ 83 h 140"/>
              <a:gd name="T86" fmla="*/ 96 w 140"/>
              <a:gd name="T87" fmla="*/ 99 h 140"/>
              <a:gd name="T88" fmla="*/ 104 w 140"/>
              <a:gd name="T89" fmla="*/ 62 h 140"/>
              <a:gd name="T90" fmla="*/ 101 w 140"/>
              <a:gd name="T91" fmla="*/ 66 h 140"/>
              <a:gd name="T92" fmla="*/ 97 w 140"/>
              <a:gd name="T93" fmla="*/ 62 h 140"/>
              <a:gd name="T94" fmla="*/ 86 w 140"/>
              <a:gd name="T95" fmla="*/ 57 h 140"/>
              <a:gd name="T96" fmla="*/ 101 w 140"/>
              <a:gd name="T97" fmla="*/ 40 h 140"/>
              <a:gd name="T98" fmla="*/ 104 w 140"/>
              <a:gd name="T99" fmla="*/ 58 h 140"/>
              <a:gd name="T100" fmla="*/ 122 w 140"/>
              <a:gd name="T101" fmla="*/ 72 h 140"/>
              <a:gd name="T102" fmla="*/ 112 w 140"/>
              <a:gd name="T103" fmla="*/ 70 h 140"/>
              <a:gd name="T104" fmla="*/ 122 w 140"/>
              <a:gd name="T105" fmla="*/ 68 h 140"/>
              <a:gd name="T106" fmla="*/ 122 w 140"/>
              <a:gd name="T107" fmla="*/ 72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0" h="140">
                <a:moveTo>
                  <a:pt x="70" y="0"/>
                </a:moveTo>
                <a:cubicBezTo>
                  <a:pt x="32" y="0"/>
                  <a:pt x="0" y="31"/>
                  <a:pt x="0" y="70"/>
                </a:cubicBezTo>
                <a:cubicBezTo>
                  <a:pt x="0" y="109"/>
                  <a:pt x="32" y="140"/>
                  <a:pt x="70" y="140"/>
                </a:cubicBezTo>
                <a:cubicBezTo>
                  <a:pt x="109" y="140"/>
                  <a:pt x="140" y="109"/>
                  <a:pt x="140" y="70"/>
                </a:cubicBezTo>
                <a:cubicBezTo>
                  <a:pt x="140" y="31"/>
                  <a:pt x="109" y="0"/>
                  <a:pt x="70" y="0"/>
                </a:cubicBezTo>
                <a:close/>
                <a:moveTo>
                  <a:pt x="70" y="130"/>
                </a:moveTo>
                <a:cubicBezTo>
                  <a:pt x="37" y="130"/>
                  <a:pt x="11" y="103"/>
                  <a:pt x="11" y="70"/>
                </a:cubicBezTo>
                <a:cubicBezTo>
                  <a:pt x="11" y="37"/>
                  <a:pt x="37" y="10"/>
                  <a:pt x="70" y="10"/>
                </a:cubicBezTo>
                <a:cubicBezTo>
                  <a:pt x="103" y="10"/>
                  <a:pt x="130" y="37"/>
                  <a:pt x="130" y="70"/>
                </a:cubicBezTo>
                <a:cubicBezTo>
                  <a:pt x="130" y="103"/>
                  <a:pt x="103" y="130"/>
                  <a:pt x="70" y="130"/>
                </a:cubicBezTo>
                <a:close/>
                <a:moveTo>
                  <a:pt x="96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7" y="58"/>
                  <a:pt x="97" y="58"/>
                  <a:pt x="97" y="58"/>
                </a:cubicBezTo>
                <a:cubicBezTo>
                  <a:pt x="90" y="58"/>
                  <a:pt x="90" y="58"/>
                  <a:pt x="90" y="58"/>
                </a:cubicBezTo>
                <a:lnTo>
                  <a:pt x="96" y="48"/>
                </a:lnTo>
                <a:close/>
                <a:moveTo>
                  <a:pt x="70" y="15"/>
                </a:moveTo>
                <a:cubicBezTo>
                  <a:pt x="40" y="15"/>
                  <a:pt x="15" y="40"/>
                  <a:pt x="15" y="70"/>
                </a:cubicBezTo>
                <a:cubicBezTo>
                  <a:pt x="15" y="100"/>
                  <a:pt x="40" y="125"/>
                  <a:pt x="70" y="125"/>
                </a:cubicBezTo>
                <a:cubicBezTo>
                  <a:pt x="101" y="125"/>
                  <a:pt x="125" y="100"/>
                  <a:pt x="125" y="70"/>
                </a:cubicBezTo>
                <a:cubicBezTo>
                  <a:pt x="125" y="40"/>
                  <a:pt x="101" y="15"/>
                  <a:pt x="70" y="15"/>
                </a:cubicBezTo>
                <a:close/>
                <a:moveTo>
                  <a:pt x="68" y="19"/>
                </a:moveTo>
                <a:cubicBezTo>
                  <a:pt x="68" y="17"/>
                  <a:pt x="69" y="16"/>
                  <a:pt x="70" y="16"/>
                </a:cubicBezTo>
                <a:cubicBezTo>
                  <a:pt x="71" y="16"/>
                  <a:pt x="72" y="17"/>
                  <a:pt x="72" y="19"/>
                </a:cubicBezTo>
                <a:cubicBezTo>
                  <a:pt x="72" y="26"/>
                  <a:pt x="72" y="26"/>
                  <a:pt x="72" y="26"/>
                </a:cubicBezTo>
                <a:cubicBezTo>
                  <a:pt x="72" y="27"/>
                  <a:pt x="71" y="28"/>
                  <a:pt x="70" y="28"/>
                </a:cubicBezTo>
                <a:cubicBezTo>
                  <a:pt x="69" y="28"/>
                  <a:pt x="68" y="27"/>
                  <a:pt x="68" y="26"/>
                </a:cubicBezTo>
                <a:lnTo>
                  <a:pt x="68" y="19"/>
                </a:lnTo>
                <a:close/>
                <a:moveTo>
                  <a:pt x="79" y="45"/>
                </a:moveTo>
                <a:cubicBezTo>
                  <a:pt x="78" y="44"/>
                  <a:pt x="77" y="44"/>
                  <a:pt x="76" y="44"/>
                </a:cubicBezTo>
                <a:cubicBezTo>
                  <a:pt x="75" y="44"/>
                  <a:pt x="74" y="44"/>
                  <a:pt x="73" y="45"/>
                </a:cubicBezTo>
                <a:cubicBezTo>
                  <a:pt x="72" y="46"/>
                  <a:pt x="72" y="47"/>
                  <a:pt x="72" y="49"/>
                </a:cubicBezTo>
                <a:cubicBezTo>
                  <a:pt x="67" y="49"/>
                  <a:pt x="67" y="49"/>
                  <a:pt x="67" y="49"/>
                </a:cubicBezTo>
                <a:cubicBezTo>
                  <a:pt x="67" y="46"/>
                  <a:pt x="68" y="44"/>
                  <a:pt x="69" y="43"/>
                </a:cubicBezTo>
                <a:cubicBezTo>
                  <a:pt x="71" y="41"/>
                  <a:pt x="73" y="40"/>
                  <a:pt x="76" y="40"/>
                </a:cubicBezTo>
                <a:cubicBezTo>
                  <a:pt x="79" y="40"/>
                  <a:pt x="81" y="41"/>
                  <a:pt x="82" y="42"/>
                </a:cubicBezTo>
                <a:cubicBezTo>
                  <a:pt x="84" y="44"/>
                  <a:pt x="84" y="46"/>
                  <a:pt x="84" y="48"/>
                </a:cubicBezTo>
                <a:cubicBezTo>
                  <a:pt x="84" y="50"/>
                  <a:pt x="84" y="51"/>
                  <a:pt x="83" y="52"/>
                </a:cubicBezTo>
                <a:cubicBezTo>
                  <a:pt x="82" y="53"/>
                  <a:pt x="81" y="54"/>
                  <a:pt x="80" y="55"/>
                </a:cubicBezTo>
                <a:cubicBezTo>
                  <a:pt x="75" y="59"/>
                  <a:pt x="75" y="59"/>
                  <a:pt x="75" y="59"/>
                </a:cubicBezTo>
                <a:cubicBezTo>
                  <a:pt x="74" y="59"/>
                  <a:pt x="74" y="59"/>
                  <a:pt x="73" y="60"/>
                </a:cubicBezTo>
                <a:cubicBezTo>
                  <a:pt x="73" y="60"/>
                  <a:pt x="73" y="61"/>
                  <a:pt x="73" y="61"/>
                </a:cubicBezTo>
                <a:cubicBezTo>
                  <a:pt x="84" y="61"/>
                  <a:pt x="84" y="61"/>
                  <a:pt x="84" y="61"/>
                </a:cubicBezTo>
                <a:cubicBezTo>
                  <a:pt x="84" y="65"/>
                  <a:pt x="84" y="65"/>
                  <a:pt x="84" y="65"/>
                </a:cubicBezTo>
                <a:cubicBezTo>
                  <a:pt x="67" y="65"/>
                  <a:pt x="67" y="65"/>
                  <a:pt x="67" y="65"/>
                </a:cubicBezTo>
                <a:cubicBezTo>
                  <a:pt x="67" y="64"/>
                  <a:pt x="67" y="62"/>
                  <a:pt x="68" y="60"/>
                </a:cubicBezTo>
                <a:cubicBezTo>
                  <a:pt x="68" y="58"/>
                  <a:pt x="70" y="57"/>
                  <a:pt x="72" y="55"/>
                </a:cubicBezTo>
                <a:cubicBezTo>
                  <a:pt x="77" y="52"/>
                  <a:pt x="77" y="52"/>
                  <a:pt x="77" y="52"/>
                </a:cubicBezTo>
                <a:cubicBezTo>
                  <a:pt x="77" y="51"/>
                  <a:pt x="78" y="51"/>
                  <a:pt x="79" y="50"/>
                </a:cubicBezTo>
                <a:cubicBezTo>
                  <a:pt x="79" y="50"/>
                  <a:pt x="80" y="49"/>
                  <a:pt x="80" y="48"/>
                </a:cubicBezTo>
                <a:cubicBezTo>
                  <a:pt x="80" y="47"/>
                  <a:pt x="79" y="46"/>
                  <a:pt x="79" y="45"/>
                </a:cubicBezTo>
                <a:close/>
                <a:moveTo>
                  <a:pt x="36" y="43"/>
                </a:moveTo>
                <a:cubicBezTo>
                  <a:pt x="39" y="41"/>
                  <a:pt x="42" y="37"/>
                  <a:pt x="44" y="37"/>
                </a:cubicBezTo>
                <a:cubicBezTo>
                  <a:pt x="47" y="41"/>
                  <a:pt x="51" y="45"/>
                  <a:pt x="54" y="50"/>
                </a:cubicBezTo>
                <a:cubicBezTo>
                  <a:pt x="56" y="51"/>
                  <a:pt x="57" y="52"/>
                  <a:pt x="57" y="54"/>
                </a:cubicBezTo>
                <a:cubicBezTo>
                  <a:pt x="57" y="56"/>
                  <a:pt x="53" y="58"/>
                  <a:pt x="51" y="60"/>
                </a:cubicBezTo>
                <a:cubicBezTo>
                  <a:pt x="46" y="54"/>
                  <a:pt x="41" y="49"/>
                  <a:pt x="36" y="43"/>
                </a:cubicBezTo>
                <a:cubicBezTo>
                  <a:pt x="36" y="43"/>
                  <a:pt x="36" y="43"/>
                  <a:pt x="36" y="43"/>
                </a:cubicBezTo>
                <a:close/>
                <a:moveTo>
                  <a:pt x="26" y="72"/>
                </a:moveTo>
                <a:cubicBezTo>
                  <a:pt x="19" y="72"/>
                  <a:pt x="19" y="72"/>
                  <a:pt x="19" y="72"/>
                </a:cubicBezTo>
                <a:cubicBezTo>
                  <a:pt x="18" y="72"/>
                  <a:pt x="17" y="71"/>
                  <a:pt x="17" y="70"/>
                </a:cubicBezTo>
                <a:cubicBezTo>
                  <a:pt x="17" y="69"/>
                  <a:pt x="18" y="68"/>
                  <a:pt x="19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7" y="68"/>
                  <a:pt x="28" y="69"/>
                  <a:pt x="28" y="70"/>
                </a:cubicBezTo>
                <a:cubicBezTo>
                  <a:pt x="28" y="71"/>
                  <a:pt x="27" y="72"/>
                  <a:pt x="26" y="72"/>
                </a:cubicBezTo>
                <a:close/>
                <a:moveTo>
                  <a:pt x="72" y="121"/>
                </a:moveTo>
                <a:cubicBezTo>
                  <a:pt x="72" y="123"/>
                  <a:pt x="71" y="124"/>
                  <a:pt x="70" y="124"/>
                </a:cubicBezTo>
                <a:cubicBezTo>
                  <a:pt x="69" y="124"/>
                  <a:pt x="68" y="123"/>
                  <a:pt x="68" y="121"/>
                </a:cubicBezTo>
                <a:cubicBezTo>
                  <a:pt x="68" y="114"/>
                  <a:pt x="68" y="114"/>
                  <a:pt x="68" y="114"/>
                </a:cubicBezTo>
                <a:cubicBezTo>
                  <a:pt x="68" y="113"/>
                  <a:pt x="69" y="112"/>
                  <a:pt x="70" y="112"/>
                </a:cubicBezTo>
                <a:cubicBezTo>
                  <a:pt x="71" y="112"/>
                  <a:pt x="72" y="113"/>
                  <a:pt x="72" y="114"/>
                </a:cubicBezTo>
                <a:lnTo>
                  <a:pt x="72" y="121"/>
                </a:lnTo>
                <a:close/>
                <a:moveTo>
                  <a:pt x="70" y="107"/>
                </a:moveTo>
                <a:cubicBezTo>
                  <a:pt x="65" y="105"/>
                  <a:pt x="59" y="102"/>
                  <a:pt x="46" y="87"/>
                </a:cubicBezTo>
                <a:cubicBezTo>
                  <a:pt x="33" y="71"/>
                  <a:pt x="31" y="60"/>
                  <a:pt x="31" y="56"/>
                </a:cubicBezTo>
                <a:cubicBezTo>
                  <a:pt x="31" y="52"/>
                  <a:pt x="32" y="48"/>
                  <a:pt x="34" y="44"/>
                </a:cubicBezTo>
                <a:cubicBezTo>
                  <a:pt x="39" y="50"/>
                  <a:pt x="44" y="56"/>
                  <a:pt x="49" y="61"/>
                </a:cubicBezTo>
                <a:cubicBezTo>
                  <a:pt x="49" y="62"/>
                  <a:pt x="48" y="63"/>
                  <a:pt x="48" y="64"/>
                </a:cubicBezTo>
                <a:cubicBezTo>
                  <a:pt x="48" y="64"/>
                  <a:pt x="49" y="67"/>
                  <a:pt x="49" y="68"/>
                </a:cubicBezTo>
                <a:cubicBezTo>
                  <a:pt x="52" y="74"/>
                  <a:pt x="59" y="82"/>
                  <a:pt x="65" y="87"/>
                </a:cubicBezTo>
                <a:cubicBezTo>
                  <a:pt x="68" y="89"/>
                  <a:pt x="71" y="92"/>
                  <a:pt x="73" y="90"/>
                </a:cubicBezTo>
                <a:cubicBezTo>
                  <a:pt x="78" y="96"/>
                  <a:pt x="83" y="102"/>
                  <a:pt x="88" y="108"/>
                </a:cubicBezTo>
                <a:cubicBezTo>
                  <a:pt x="82" y="109"/>
                  <a:pt x="76" y="109"/>
                  <a:pt x="70" y="107"/>
                </a:cubicBezTo>
                <a:close/>
                <a:moveTo>
                  <a:pt x="90" y="106"/>
                </a:moveTo>
                <a:cubicBezTo>
                  <a:pt x="85" y="100"/>
                  <a:pt x="80" y="94"/>
                  <a:pt x="75" y="89"/>
                </a:cubicBezTo>
                <a:cubicBezTo>
                  <a:pt x="75" y="88"/>
                  <a:pt x="75" y="88"/>
                  <a:pt x="75" y="88"/>
                </a:cubicBezTo>
                <a:cubicBezTo>
                  <a:pt x="78" y="86"/>
                  <a:pt x="81" y="82"/>
                  <a:pt x="83" y="83"/>
                </a:cubicBezTo>
                <a:cubicBezTo>
                  <a:pt x="84" y="83"/>
                  <a:pt x="85" y="86"/>
                  <a:pt x="86" y="87"/>
                </a:cubicBezTo>
                <a:cubicBezTo>
                  <a:pt x="89" y="90"/>
                  <a:pt x="94" y="95"/>
                  <a:pt x="96" y="99"/>
                </a:cubicBezTo>
                <a:cubicBezTo>
                  <a:pt x="97" y="101"/>
                  <a:pt x="93" y="104"/>
                  <a:pt x="90" y="106"/>
                </a:cubicBezTo>
                <a:close/>
                <a:moveTo>
                  <a:pt x="104" y="62"/>
                </a:moveTo>
                <a:cubicBezTo>
                  <a:pt x="101" y="62"/>
                  <a:pt x="101" y="62"/>
                  <a:pt x="101" y="62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97" y="66"/>
                  <a:pt x="97" y="66"/>
                  <a:pt x="97" y="66"/>
                </a:cubicBezTo>
                <a:cubicBezTo>
                  <a:pt x="97" y="62"/>
                  <a:pt x="97" y="62"/>
                  <a:pt x="97" y="62"/>
                </a:cubicBezTo>
                <a:cubicBezTo>
                  <a:pt x="86" y="62"/>
                  <a:pt x="86" y="62"/>
                  <a:pt x="86" y="62"/>
                </a:cubicBezTo>
                <a:cubicBezTo>
                  <a:pt x="86" y="57"/>
                  <a:pt x="86" y="57"/>
                  <a:pt x="86" y="57"/>
                </a:cubicBezTo>
                <a:cubicBezTo>
                  <a:pt x="96" y="40"/>
                  <a:pt x="96" y="40"/>
                  <a:pt x="96" y="40"/>
                </a:cubicBezTo>
                <a:cubicBezTo>
                  <a:pt x="101" y="40"/>
                  <a:pt x="101" y="40"/>
                  <a:pt x="101" y="40"/>
                </a:cubicBezTo>
                <a:cubicBezTo>
                  <a:pt x="101" y="58"/>
                  <a:pt x="101" y="58"/>
                  <a:pt x="101" y="58"/>
                </a:cubicBezTo>
                <a:cubicBezTo>
                  <a:pt x="104" y="58"/>
                  <a:pt x="104" y="58"/>
                  <a:pt x="104" y="58"/>
                </a:cubicBezTo>
                <a:lnTo>
                  <a:pt x="104" y="62"/>
                </a:lnTo>
                <a:close/>
                <a:moveTo>
                  <a:pt x="122" y="72"/>
                </a:moveTo>
                <a:cubicBezTo>
                  <a:pt x="114" y="72"/>
                  <a:pt x="114" y="72"/>
                  <a:pt x="114" y="72"/>
                </a:cubicBezTo>
                <a:cubicBezTo>
                  <a:pt x="113" y="72"/>
                  <a:pt x="112" y="71"/>
                  <a:pt x="112" y="70"/>
                </a:cubicBezTo>
                <a:cubicBezTo>
                  <a:pt x="112" y="69"/>
                  <a:pt x="113" y="68"/>
                  <a:pt x="114" y="68"/>
                </a:cubicBezTo>
                <a:cubicBezTo>
                  <a:pt x="122" y="68"/>
                  <a:pt x="122" y="68"/>
                  <a:pt x="122" y="68"/>
                </a:cubicBezTo>
                <a:cubicBezTo>
                  <a:pt x="123" y="68"/>
                  <a:pt x="124" y="69"/>
                  <a:pt x="124" y="70"/>
                </a:cubicBezTo>
                <a:cubicBezTo>
                  <a:pt x="124" y="71"/>
                  <a:pt x="123" y="72"/>
                  <a:pt x="122" y="72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37" name="Freeform 7"/>
          <p:cNvSpPr>
            <a:spLocks noEditPoints="1"/>
          </p:cNvSpPr>
          <p:nvPr/>
        </p:nvSpPr>
        <p:spPr bwMode="auto">
          <a:xfrm>
            <a:off x="1083646" y="3888997"/>
            <a:ext cx="254092" cy="217244"/>
          </a:xfrm>
          <a:custGeom>
            <a:avLst/>
            <a:gdLst>
              <a:gd name="T0" fmla="*/ 0 w 140"/>
              <a:gd name="T1" fmla="*/ 113 h 120"/>
              <a:gd name="T2" fmla="*/ 15 w 140"/>
              <a:gd name="T3" fmla="*/ 99 h 120"/>
              <a:gd name="T4" fmla="*/ 27 w 140"/>
              <a:gd name="T5" fmla="*/ 0 h 120"/>
              <a:gd name="T6" fmla="*/ 42 w 140"/>
              <a:gd name="T7" fmla="*/ 0 h 120"/>
              <a:gd name="T8" fmla="*/ 42 w 140"/>
              <a:gd name="T9" fmla="*/ 0 h 120"/>
              <a:gd name="T10" fmla="*/ 67 w 140"/>
              <a:gd name="T11" fmla="*/ 99 h 120"/>
              <a:gd name="T12" fmla="*/ 73 w 140"/>
              <a:gd name="T13" fmla="*/ 99 h 120"/>
              <a:gd name="T14" fmla="*/ 97 w 140"/>
              <a:gd name="T15" fmla="*/ 99 h 120"/>
              <a:gd name="T16" fmla="*/ 107 w 140"/>
              <a:gd name="T17" fmla="*/ 0 h 120"/>
              <a:gd name="T18" fmla="*/ 107 w 140"/>
              <a:gd name="T19" fmla="*/ 0 h 120"/>
              <a:gd name="T20" fmla="*/ 119 w 140"/>
              <a:gd name="T21" fmla="*/ 99 h 120"/>
              <a:gd name="T22" fmla="*/ 128 w 140"/>
              <a:gd name="T23" fmla="*/ 0 h 120"/>
              <a:gd name="T24" fmla="*/ 135 w 140"/>
              <a:gd name="T25" fmla="*/ 113 h 120"/>
              <a:gd name="T26" fmla="*/ 51 w 140"/>
              <a:gd name="T27" fmla="*/ 0 h 120"/>
              <a:gd name="T28" fmla="*/ 51 w 140"/>
              <a:gd name="T29" fmla="*/ 0 h 120"/>
              <a:gd name="T30" fmla="*/ 28 w 140"/>
              <a:gd name="T31" fmla="*/ 118 h 120"/>
              <a:gd name="T32" fmla="*/ 14 w 140"/>
              <a:gd name="T33" fmla="*/ 120 h 120"/>
              <a:gd name="T34" fmla="*/ 27 w 140"/>
              <a:gd name="T35" fmla="*/ 105 h 120"/>
              <a:gd name="T36" fmla="*/ 28 w 140"/>
              <a:gd name="T37" fmla="*/ 113 h 120"/>
              <a:gd name="T38" fmla="*/ 23 w 140"/>
              <a:gd name="T39" fmla="*/ 109 h 120"/>
              <a:gd name="T40" fmla="*/ 19 w 140"/>
              <a:gd name="T41" fmla="*/ 110 h 120"/>
              <a:gd name="T42" fmla="*/ 19 w 140"/>
              <a:gd name="T43" fmla="*/ 113 h 120"/>
              <a:gd name="T44" fmla="*/ 24 w 140"/>
              <a:gd name="T45" fmla="*/ 115 h 120"/>
              <a:gd name="T46" fmla="*/ 40 w 140"/>
              <a:gd name="T47" fmla="*/ 118 h 120"/>
              <a:gd name="T48" fmla="*/ 34 w 140"/>
              <a:gd name="T49" fmla="*/ 120 h 120"/>
              <a:gd name="T50" fmla="*/ 40 w 140"/>
              <a:gd name="T51" fmla="*/ 104 h 120"/>
              <a:gd name="T52" fmla="*/ 36 w 140"/>
              <a:gd name="T53" fmla="*/ 114 h 120"/>
              <a:gd name="T54" fmla="*/ 57 w 140"/>
              <a:gd name="T55" fmla="*/ 120 h 120"/>
              <a:gd name="T56" fmla="*/ 53 w 140"/>
              <a:gd name="T57" fmla="*/ 113 h 120"/>
              <a:gd name="T58" fmla="*/ 47 w 140"/>
              <a:gd name="T59" fmla="*/ 120 h 120"/>
              <a:gd name="T60" fmla="*/ 59 w 140"/>
              <a:gd name="T61" fmla="*/ 105 h 120"/>
              <a:gd name="T62" fmla="*/ 59 w 140"/>
              <a:gd name="T63" fmla="*/ 112 h 120"/>
              <a:gd name="T64" fmla="*/ 60 w 140"/>
              <a:gd name="T65" fmla="*/ 115 h 120"/>
              <a:gd name="T66" fmla="*/ 54 w 140"/>
              <a:gd name="T67" fmla="*/ 107 h 120"/>
              <a:gd name="T68" fmla="*/ 55 w 140"/>
              <a:gd name="T69" fmla="*/ 110 h 120"/>
              <a:gd name="T70" fmla="*/ 71 w 140"/>
              <a:gd name="T71" fmla="*/ 116 h 120"/>
              <a:gd name="T72" fmla="*/ 71 w 140"/>
              <a:gd name="T73" fmla="*/ 108 h 120"/>
              <a:gd name="T74" fmla="*/ 78 w 140"/>
              <a:gd name="T75" fmla="*/ 109 h 120"/>
              <a:gd name="T76" fmla="*/ 63 w 140"/>
              <a:gd name="T77" fmla="*/ 112 h 120"/>
              <a:gd name="T78" fmla="*/ 71 w 140"/>
              <a:gd name="T79" fmla="*/ 120 h 120"/>
              <a:gd name="T80" fmla="*/ 78 w 140"/>
              <a:gd name="T81" fmla="*/ 115 h 120"/>
              <a:gd name="T82" fmla="*/ 96 w 140"/>
              <a:gd name="T83" fmla="*/ 112 h 120"/>
              <a:gd name="T84" fmla="*/ 88 w 140"/>
              <a:gd name="T85" fmla="*/ 120 h 120"/>
              <a:gd name="T86" fmla="*/ 80 w 140"/>
              <a:gd name="T87" fmla="*/ 112 h 120"/>
              <a:gd name="T88" fmla="*/ 91 w 140"/>
              <a:gd name="T89" fmla="*/ 112 h 120"/>
              <a:gd name="T90" fmla="*/ 84 w 140"/>
              <a:gd name="T91" fmla="*/ 112 h 120"/>
              <a:gd name="T92" fmla="*/ 91 w 140"/>
              <a:gd name="T93" fmla="*/ 112 h 120"/>
              <a:gd name="T94" fmla="*/ 110 w 140"/>
              <a:gd name="T95" fmla="*/ 118 h 120"/>
              <a:gd name="T96" fmla="*/ 98 w 140"/>
              <a:gd name="T97" fmla="*/ 120 h 120"/>
              <a:gd name="T98" fmla="*/ 109 w 140"/>
              <a:gd name="T99" fmla="*/ 105 h 120"/>
              <a:gd name="T100" fmla="*/ 107 w 140"/>
              <a:gd name="T101" fmla="*/ 109 h 120"/>
              <a:gd name="T102" fmla="*/ 104 w 140"/>
              <a:gd name="T103" fmla="*/ 116 h 120"/>
              <a:gd name="T104" fmla="*/ 120 w 140"/>
              <a:gd name="T105" fmla="*/ 113 h 120"/>
              <a:gd name="T106" fmla="*/ 120 w 140"/>
              <a:gd name="T107" fmla="*/ 108 h 120"/>
              <a:gd name="T108" fmla="*/ 115 w 140"/>
              <a:gd name="T109" fmla="*/ 118 h 120"/>
              <a:gd name="T110" fmla="*/ 128 w 140"/>
              <a:gd name="T111" fmla="*/ 11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0" h="120">
                <a:moveTo>
                  <a:pt x="0" y="0"/>
                </a:moveTo>
                <a:cubicBezTo>
                  <a:pt x="7" y="0"/>
                  <a:pt x="7" y="0"/>
                  <a:pt x="7" y="0"/>
                </a:cubicBezTo>
                <a:cubicBezTo>
                  <a:pt x="7" y="113"/>
                  <a:pt x="7" y="113"/>
                  <a:pt x="7" y="113"/>
                </a:cubicBezTo>
                <a:cubicBezTo>
                  <a:pt x="0" y="113"/>
                  <a:pt x="0" y="113"/>
                  <a:pt x="0" y="113"/>
                </a:cubicBezTo>
                <a:lnTo>
                  <a:pt x="0" y="0"/>
                </a:lnTo>
                <a:close/>
                <a:moveTo>
                  <a:pt x="21" y="0"/>
                </a:moveTo>
                <a:cubicBezTo>
                  <a:pt x="15" y="0"/>
                  <a:pt x="15" y="0"/>
                  <a:pt x="15" y="0"/>
                </a:cubicBezTo>
                <a:cubicBezTo>
                  <a:pt x="15" y="99"/>
                  <a:pt x="15" y="99"/>
                  <a:pt x="15" y="99"/>
                </a:cubicBezTo>
                <a:cubicBezTo>
                  <a:pt x="21" y="99"/>
                  <a:pt x="21" y="99"/>
                  <a:pt x="21" y="99"/>
                </a:cubicBezTo>
                <a:lnTo>
                  <a:pt x="21" y="0"/>
                </a:lnTo>
                <a:close/>
                <a:moveTo>
                  <a:pt x="31" y="0"/>
                </a:moveTo>
                <a:cubicBezTo>
                  <a:pt x="27" y="0"/>
                  <a:pt x="27" y="0"/>
                  <a:pt x="27" y="0"/>
                </a:cubicBezTo>
                <a:cubicBezTo>
                  <a:pt x="27" y="99"/>
                  <a:pt x="27" y="99"/>
                  <a:pt x="27" y="99"/>
                </a:cubicBezTo>
                <a:cubicBezTo>
                  <a:pt x="31" y="99"/>
                  <a:pt x="31" y="99"/>
                  <a:pt x="31" y="99"/>
                </a:cubicBezTo>
                <a:lnTo>
                  <a:pt x="31" y="0"/>
                </a:lnTo>
                <a:close/>
                <a:moveTo>
                  <a:pt x="42" y="0"/>
                </a:moveTo>
                <a:cubicBezTo>
                  <a:pt x="37" y="0"/>
                  <a:pt x="37" y="0"/>
                  <a:pt x="37" y="0"/>
                </a:cubicBezTo>
                <a:cubicBezTo>
                  <a:pt x="37" y="99"/>
                  <a:pt x="37" y="99"/>
                  <a:pt x="37" y="99"/>
                </a:cubicBezTo>
                <a:cubicBezTo>
                  <a:pt x="42" y="99"/>
                  <a:pt x="42" y="99"/>
                  <a:pt x="42" y="99"/>
                </a:cubicBezTo>
                <a:lnTo>
                  <a:pt x="42" y="0"/>
                </a:lnTo>
                <a:close/>
                <a:moveTo>
                  <a:pt x="67" y="0"/>
                </a:moveTo>
                <a:cubicBezTo>
                  <a:pt x="61" y="0"/>
                  <a:pt x="61" y="0"/>
                  <a:pt x="61" y="0"/>
                </a:cubicBezTo>
                <a:cubicBezTo>
                  <a:pt x="61" y="99"/>
                  <a:pt x="61" y="99"/>
                  <a:pt x="61" y="99"/>
                </a:cubicBezTo>
                <a:cubicBezTo>
                  <a:pt x="67" y="99"/>
                  <a:pt x="67" y="99"/>
                  <a:pt x="67" y="99"/>
                </a:cubicBezTo>
                <a:lnTo>
                  <a:pt x="67" y="0"/>
                </a:lnTo>
                <a:close/>
                <a:moveTo>
                  <a:pt x="77" y="0"/>
                </a:moveTo>
                <a:cubicBezTo>
                  <a:pt x="73" y="0"/>
                  <a:pt x="73" y="0"/>
                  <a:pt x="73" y="0"/>
                </a:cubicBezTo>
                <a:cubicBezTo>
                  <a:pt x="73" y="99"/>
                  <a:pt x="73" y="99"/>
                  <a:pt x="73" y="99"/>
                </a:cubicBezTo>
                <a:cubicBezTo>
                  <a:pt x="77" y="99"/>
                  <a:pt x="77" y="99"/>
                  <a:pt x="77" y="99"/>
                </a:cubicBezTo>
                <a:lnTo>
                  <a:pt x="77" y="0"/>
                </a:lnTo>
                <a:close/>
                <a:moveTo>
                  <a:pt x="88" y="99"/>
                </a:moveTo>
                <a:cubicBezTo>
                  <a:pt x="97" y="99"/>
                  <a:pt x="97" y="99"/>
                  <a:pt x="97" y="99"/>
                </a:cubicBezTo>
                <a:cubicBezTo>
                  <a:pt x="97" y="0"/>
                  <a:pt x="97" y="0"/>
                  <a:pt x="97" y="0"/>
                </a:cubicBezTo>
                <a:cubicBezTo>
                  <a:pt x="88" y="0"/>
                  <a:pt x="88" y="0"/>
                  <a:pt x="88" y="0"/>
                </a:cubicBezTo>
                <a:lnTo>
                  <a:pt x="88" y="99"/>
                </a:lnTo>
                <a:close/>
                <a:moveTo>
                  <a:pt x="107" y="0"/>
                </a:moveTo>
                <a:cubicBezTo>
                  <a:pt x="105" y="0"/>
                  <a:pt x="105" y="0"/>
                  <a:pt x="105" y="0"/>
                </a:cubicBezTo>
                <a:cubicBezTo>
                  <a:pt x="105" y="99"/>
                  <a:pt x="105" y="99"/>
                  <a:pt x="105" y="99"/>
                </a:cubicBezTo>
                <a:cubicBezTo>
                  <a:pt x="107" y="99"/>
                  <a:pt x="107" y="99"/>
                  <a:pt x="107" y="99"/>
                </a:cubicBezTo>
                <a:lnTo>
                  <a:pt x="107" y="0"/>
                </a:lnTo>
                <a:close/>
                <a:moveTo>
                  <a:pt x="119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99"/>
                  <a:pt x="112" y="99"/>
                  <a:pt x="112" y="99"/>
                </a:cubicBezTo>
                <a:cubicBezTo>
                  <a:pt x="119" y="99"/>
                  <a:pt x="119" y="99"/>
                  <a:pt x="119" y="99"/>
                </a:cubicBezTo>
                <a:lnTo>
                  <a:pt x="119" y="0"/>
                </a:lnTo>
                <a:close/>
                <a:moveTo>
                  <a:pt x="124" y="99"/>
                </a:moveTo>
                <a:cubicBezTo>
                  <a:pt x="128" y="99"/>
                  <a:pt x="128" y="99"/>
                  <a:pt x="128" y="99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0"/>
                  <a:pt x="124" y="0"/>
                  <a:pt x="124" y="0"/>
                </a:cubicBezTo>
                <a:lnTo>
                  <a:pt x="124" y="99"/>
                </a:lnTo>
                <a:close/>
                <a:moveTo>
                  <a:pt x="135" y="0"/>
                </a:moveTo>
                <a:cubicBezTo>
                  <a:pt x="135" y="113"/>
                  <a:pt x="135" y="113"/>
                  <a:pt x="135" y="113"/>
                </a:cubicBezTo>
                <a:cubicBezTo>
                  <a:pt x="140" y="113"/>
                  <a:pt x="140" y="113"/>
                  <a:pt x="140" y="113"/>
                </a:cubicBezTo>
                <a:cubicBezTo>
                  <a:pt x="140" y="0"/>
                  <a:pt x="140" y="0"/>
                  <a:pt x="140" y="0"/>
                </a:cubicBezTo>
                <a:lnTo>
                  <a:pt x="135" y="0"/>
                </a:lnTo>
                <a:close/>
                <a:moveTo>
                  <a:pt x="51" y="0"/>
                </a:moveTo>
                <a:cubicBezTo>
                  <a:pt x="49" y="0"/>
                  <a:pt x="49" y="0"/>
                  <a:pt x="49" y="0"/>
                </a:cubicBezTo>
                <a:cubicBezTo>
                  <a:pt x="49" y="99"/>
                  <a:pt x="49" y="99"/>
                  <a:pt x="49" y="99"/>
                </a:cubicBezTo>
                <a:cubicBezTo>
                  <a:pt x="51" y="99"/>
                  <a:pt x="51" y="99"/>
                  <a:pt x="51" y="99"/>
                </a:cubicBezTo>
                <a:lnTo>
                  <a:pt x="51" y="0"/>
                </a:lnTo>
                <a:close/>
                <a:moveTo>
                  <a:pt x="28" y="113"/>
                </a:moveTo>
                <a:cubicBezTo>
                  <a:pt x="28" y="113"/>
                  <a:pt x="28" y="114"/>
                  <a:pt x="28" y="115"/>
                </a:cubicBezTo>
                <a:cubicBezTo>
                  <a:pt x="28" y="116"/>
                  <a:pt x="28" y="117"/>
                  <a:pt x="28" y="117"/>
                </a:cubicBezTo>
                <a:cubicBezTo>
                  <a:pt x="28" y="118"/>
                  <a:pt x="28" y="118"/>
                  <a:pt x="28" y="118"/>
                </a:cubicBezTo>
                <a:cubicBezTo>
                  <a:pt x="27" y="118"/>
                  <a:pt x="27" y="119"/>
                  <a:pt x="26" y="119"/>
                </a:cubicBezTo>
                <a:cubicBezTo>
                  <a:pt x="26" y="119"/>
                  <a:pt x="25" y="119"/>
                  <a:pt x="25" y="119"/>
                </a:cubicBezTo>
                <a:cubicBezTo>
                  <a:pt x="24" y="120"/>
                  <a:pt x="23" y="120"/>
                  <a:pt x="22" y="120"/>
                </a:cubicBezTo>
                <a:cubicBezTo>
                  <a:pt x="14" y="120"/>
                  <a:pt x="14" y="120"/>
                  <a:pt x="14" y="120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4" y="104"/>
                  <a:pt x="14" y="104"/>
                  <a:pt x="14" y="104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25" y="104"/>
                  <a:pt x="26" y="105"/>
                  <a:pt x="27" y="105"/>
                </a:cubicBezTo>
                <a:cubicBezTo>
                  <a:pt x="27" y="106"/>
                  <a:pt x="28" y="107"/>
                  <a:pt x="28" y="108"/>
                </a:cubicBezTo>
                <a:cubicBezTo>
                  <a:pt x="28" y="109"/>
                  <a:pt x="27" y="110"/>
                  <a:pt x="27" y="110"/>
                </a:cubicBezTo>
                <a:cubicBezTo>
                  <a:pt x="27" y="111"/>
                  <a:pt x="26" y="111"/>
                  <a:pt x="25" y="111"/>
                </a:cubicBezTo>
                <a:cubicBezTo>
                  <a:pt x="26" y="112"/>
                  <a:pt x="27" y="112"/>
                  <a:pt x="28" y="113"/>
                </a:cubicBezTo>
                <a:close/>
                <a:moveTo>
                  <a:pt x="19" y="110"/>
                </a:moveTo>
                <a:cubicBezTo>
                  <a:pt x="21" y="110"/>
                  <a:pt x="21" y="110"/>
                  <a:pt x="21" y="110"/>
                </a:cubicBezTo>
                <a:cubicBezTo>
                  <a:pt x="22" y="110"/>
                  <a:pt x="22" y="110"/>
                  <a:pt x="23" y="110"/>
                </a:cubicBezTo>
                <a:cubicBezTo>
                  <a:pt x="23" y="110"/>
                  <a:pt x="23" y="109"/>
                  <a:pt x="23" y="109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22" y="107"/>
                  <a:pt x="22" y="107"/>
                  <a:pt x="21" y="107"/>
                </a:cubicBezTo>
                <a:cubicBezTo>
                  <a:pt x="19" y="107"/>
                  <a:pt x="19" y="107"/>
                  <a:pt x="19" y="107"/>
                </a:cubicBezTo>
                <a:lnTo>
                  <a:pt x="19" y="110"/>
                </a:lnTo>
                <a:close/>
                <a:moveTo>
                  <a:pt x="24" y="115"/>
                </a:moveTo>
                <a:cubicBezTo>
                  <a:pt x="24" y="114"/>
                  <a:pt x="24" y="114"/>
                  <a:pt x="23" y="114"/>
                </a:cubicBezTo>
                <a:cubicBezTo>
                  <a:pt x="23" y="113"/>
                  <a:pt x="22" y="113"/>
                  <a:pt x="21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6"/>
                  <a:pt x="19" y="116"/>
                  <a:pt x="19" y="116"/>
                </a:cubicBezTo>
                <a:cubicBezTo>
                  <a:pt x="21" y="116"/>
                  <a:pt x="21" y="116"/>
                  <a:pt x="21" y="116"/>
                </a:cubicBezTo>
                <a:cubicBezTo>
                  <a:pt x="22" y="116"/>
                  <a:pt x="23" y="116"/>
                  <a:pt x="23" y="116"/>
                </a:cubicBezTo>
                <a:cubicBezTo>
                  <a:pt x="24" y="116"/>
                  <a:pt x="24" y="115"/>
                  <a:pt x="24" y="115"/>
                </a:cubicBezTo>
                <a:close/>
                <a:moveTo>
                  <a:pt x="45" y="118"/>
                </a:moveTo>
                <a:cubicBezTo>
                  <a:pt x="46" y="120"/>
                  <a:pt x="46" y="120"/>
                  <a:pt x="46" y="120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40" y="117"/>
                  <a:pt x="40" y="117"/>
                  <a:pt x="40" y="117"/>
                </a:cubicBezTo>
                <a:cubicBezTo>
                  <a:pt x="35" y="117"/>
                  <a:pt x="35" y="117"/>
                  <a:pt x="35" y="117"/>
                </a:cubicBezTo>
                <a:cubicBezTo>
                  <a:pt x="34" y="118"/>
                  <a:pt x="34" y="118"/>
                  <a:pt x="34" y="118"/>
                </a:cubicBezTo>
                <a:cubicBezTo>
                  <a:pt x="34" y="120"/>
                  <a:pt x="34" y="120"/>
                  <a:pt x="34" y="120"/>
                </a:cubicBezTo>
                <a:cubicBezTo>
                  <a:pt x="29" y="120"/>
                  <a:pt x="29" y="120"/>
                  <a:pt x="29" y="120"/>
                </a:cubicBezTo>
                <a:cubicBezTo>
                  <a:pt x="30" y="118"/>
                  <a:pt x="30" y="118"/>
                  <a:pt x="30" y="118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40" y="104"/>
                  <a:pt x="40" y="104"/>
                  <a:pt x="40" y="104"/>
                </a:cubicBezTo>
                <a:lnTo>
                  <a:pt x="45" y="118"/>
                </a:lnTo>
                <a:close/>
                <a:moveTo>
                  <a:pt x="39" y="114"/>
                </a:moveTo>
                <a:cubicBezTo>
                  <a:pt x="37" y="108"/>
                  <a:pt x="37" y="108"/>
                  <a:pt x="37" y="108"/>
                </a:cubicBezTo>
                <a:cubicBezTo>
                  <a:pt x="36" y="114"/>
                  <a:pt x="36" y="114"/>
                  <a:pt x="36" y="114"/>
                </a:cubicBezTo>
                <a:lnTo>
                  <a:pt x="39" y="114"/>
                </a:lnTo>
                <a:close/>
                <a:moveTo>
                  <a:pt x="62" y="118"/>
                </a:moveTo>
                <a:cubicBezTo>
                  <a:pt x="62" y="120"/>
                  <a:pt x="62" y="120"/>
                  <a:pt x="62" y="120"/>
                </a:cubicBezTo>
                <a:cubicBezTo>
                  <a:pt x="57" y="120"/>
                  <a:pt x="57" y="120"/>
                  <a:pt x="57" y="120"/>
                </a:cubicBezTo>
                <a:cubicBezTo>
                  <a:pt x="56" y="118"/>
                  <a:pt x="56" y="118"/>
                  <a:pt x="56" y="118"/>
                </a:cubicBezTo>
                <a:cubicBezTo>
                  <a:pt x="55" y="115"/>
                  <a:pt x="55" y="115"/>
                  <a:pt x="55" y="115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3" y="114"/>
                  <a:pt x="53" y="113"/>
                  <a:pt x="53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52" y="118"/>
                  <a:pt x="52" y="118"/>
                  <a:pt x="52" y="118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47" y="118"/>
                  <a:pt x="47" y="118"/>
                  <a:pt x="47" y="118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7" y="104"/>
                  <a:pt x="58" y="104"/>
                  <a:pt x="59" y="105"/>
                </a:cubicBezTo>
                <a:cubicBezTo>
                  <a:pt x="59" y="105"/>
                  <a:pt x="60" y="105"/>
                  <a:pt x="61" y="106"/>
                </a:cubicBezTo>
                <a:cubicBezTo>
                  <a:pt x="61" y="107"/>
                  <a:pt x="61" y="108"/>
                  <a:pt x="61" y="109"/>
                </a:cubicBezTo>
                <a:cubicBezTo>
                  <a:pt x="61" y="109"/>
                  <a:pt x="61" y="110"/>
                  <a:pt x="61" y="111"/>
                </a:cubicBezTo>
                <a:cubicBezTo>
                  <a:pt x="60" y="111"/>
                  <a:pt x="60" y="112"/>
                  <a:pt x="59" y="112"/>
                </a:cubicBezTo>
                <a:cubicBezTo>
                  <a:pt x="59" y="112"/>
                  <a:pt x="58" y="113"/>
                  <a:pt x="57" y="113"/>
                </a:cubicBezTo>
                <a:cubicBezTo>
                  <a:pt x="58" y="113"/>
                  <a:pt x="58" y="113"/>
                  <a:pt x="59" y="113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60" y="115"/>
                  <a:pt x="60" y="115"/>
                  <a:pt x="60" y="115"/>
                </a:cubicBezTo>
                <a:lnTo>
                  <a:pt x="62" y="118"/>
                </a:lnTo>
                <a:close/>
                <a:moveTo>
                  <a:pt x="56" y="109"/>
                </a:moveTo>
                <a:cubicBezTo>
                  <a:pt x="56" y="108"/>
                  <a:pt x="56" y="108"/>
                  <a:pt x="56" y="108"/>
                </a:cubicBezTo>
                <a:cubicBezTo>
                  <a:pt x="56" y="108"/>
                  <a:pt x="55" y="107"/>
                  <a:pt x="54" y="107"/>
                </a:cubicBezTo>
                <a:cubicBezTo>
                  <a:pt x="52" y="107"/>
                  <a:pt x="52" y="107"/>
                  <a:pt x="52" y="107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10"/>
                  <a:pt x="55" y="110"/>
                  <a:pt x="55" y="110"/>
                </a:cubicBezTo>
                <a:cubicBezTo>
                  <a:pt x="56" y="110"/>
                  <a:pt x="56" y="110"/>
                  <a:pt x="56" y="110"/>
                </a:cubicBezTo>
                <a:cubicBezTo>
                  <a:pt x="56" y="110"/>
                  <a:pt x="56" y="109"/>
                  <a:pt x="56" y="109"/>
                </a:cubicBezTo>
                <a:close/>
                <a:moveTo>
                  <a:pt x="73" y="116"/>
                </a:moveTo>
                <a:cubicBezTo>
                  <a:pt x="72" y="116"/>
                  <a:pt x="72" y="116"/>
                  <a:pt x="71" y="116"/>
                </a:cubicBezTo>
                <a:cubicBezTo>
                  <a:pt x="70" y="116"/>
                  <a:pt x="69" y="116"/>
                  <a:pt x="69" y="115"/>
                </a:cubicBezTo>
                <a:cubicBezTo>
                  <a:pt x="68" y="115"/>
                  <a:pt x="68" y="114"/>
                  <a:pt x="68" y="112"/>
                </a:cubicBezTo>
                <a:cubicBezTo>
                  <a:pt x="68" y="111"/>
                  <a:pt x="68" y="109"/>
                  <a:pt x="68" y="109"/>
                </a:cubicBezTo>
                <a:cubicBezTo>
                  <a:pt x="69" y="108"/>
                  <a:pt x="70" y="108"/>
                  <a:pt x="71" y="108"/>
                </a:cubicBezTo>
                <a:cubicBezTo>
                  <a:pt x="71" y="108"/>
                  <a:pt x="72" y="108"/>
                  <a:pt x="72" y="108"/>
                </a:cubicBezTo>
                <a:cubicBezTo>
                  <a:pt x="73" y="108"/>
                  <a:pt x="73" y="108"/>
                  <a:pt x="73" y="109"/>
                </a:cubicBezTo>
                <a:cubicBezTo>
                  <a:pt x="73" y="109"/>
                  <a:pt x="74" y="109"/>
                  <a:pt x="74" y="110"/>
                </a:cubicBezTo>
                <a:cubicBezTo>
                  <a:pt x="78" y="109"/>
                  <a:pt x="78" y="109"/>
                  <a:pt x="78" y="109"/>
                </a:cubicBezTo>
                <a:cubicBezTo>
                  <a:pt x="77" y="107"/>
                  <a:pt x="77" y="106"/>
                  <a:pt x="75" y="105"/>
                </a:cubicBezTo>
                <a:cubicBezTo>
                  <a:pt x="74" y="104"/>
                  <a:pt x="73" y="104"/>
                  <a:pt x="71" y="104"/>
                </a:cubicBezTo>
                <a:cubicBezTo>
                  <a:pt x="68" y="104"/>
                  <a:pt x="66" y="105"/>
                  <a:pt x="65" y="106"/>
                </a:cubicBezTo>
                <a:cubicBezTo>
                  <a:pt x="64" y="107"/>
                  <a:pt x="63" y="109"/>
                  <a:pt x="63" y="112"/>
                </a:cubicBezTo>
                <a:cubicBezTo>
                  <a:pt x="63" y="114"/>
                  <a:pt x="63" y="115"/>
                  <a:pt x="64" y="117"/>
                </a:cubicBezTo>
                <a:cubicBezTo>
                  <a:pt x="64" y="117"/>
                  <a:pt x="65" y="117"/>
                  <a:pt x="65" y="118"/>
                </a:cubicBezTo>
                <a:cubicBezTo>
                  <a:pt x="66" y="118"/>
                  <a:pt x="66" y="119"/>
                  <a:pt x="67" y="119"/>
                </a:cubicBezTo>
                <a:cubicBezTo>
                  <a:pt x="68" y="120"/>
                  <a:pt x="69" y="120"/>
                  <a:pt x="71" y="120"/>
                </a:cubicBezTo>
                <a:cubicBezTo>
                  <a:pt x="72" y="120"/>
                  <a:pt x="74" y="120"/>
                  <a:pt x="74" y="119"/>
                </a:cubicBezTo>
                <a:cubicBezTo>
                  <a:pt x="75" y="119"/>
                  <a:pt x="76" y="118"/>
                  <a:pt x="76" y="118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7" y="117"/>
                  <a:pt x="78" y="116"/>
                  <a:pt x="78" y="115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74" y="114"/>
                  <a:pt x="73" y="115"/>
                  <a:pt x="73" y="116"/>
                </a:cubicBezTo>
                <a:close/>
                <a:moveTo>
                  <a:pt x="94" y="106"/>
                </a:moveTo>
                <a:cubicBezTo>
                  <a:pt x="95" y="107"/>
                  <a:pt x="96" y="109"/>
                  <a:pt x="96" y="112"/>
                </a:cubicBezTo>
                <a:cubicBezTo>
                  <a:pt x="96" y="114"/>
                  <a:pt x="95" y="115"/>
                  <a:pt x="95" y="116"/>
                </a:cubicBezTo>
                <a:cubicBezTo>
                  <a:pt x="94" y="117"/>
                  <a:pt x="94" y="117"/>
                  <a:pt x="94" y="118"/>
                </a:cubicBezTo>
                <a:cubicBezTo>
                  <a:pt x="93" y="118"/>
                  <a:pt x="93" y="119"/>
                  <a:pt x="92" y="119"/>
                </a:cubicBezTo>
                <a:cubicBezTo>
                  <a:pt x="91" y="120"/>
                  <a:pt x="90" y="120"/>
                  <a:pt x="88" y="120"/>
                </a:cubicBezTo>
                <a:cubicBezTo>
                  <a:pt x="86" y="120"/>
                  <a:pt x="85" y="120"/>
                  <a:pt x="84" y="119"/>
                </a:cubicBezTo>
                <a:cubicBezTo>
                  <a:pt x="83" y="119"/>
                  <a:pt x="82" y="118"/>
                  <a:pt x="82" y="118"/>
                </a:cubicBezTo>
                <a:cubicBezTo>
                  <a:pt x="81" y="117"/>
                  <a:pt x="81" y="117"/>
                  <a:pt x="81" y="116"/>
                </a:cubicBezTo>
                <a:cubicBezTo>
                  <a:pt x="80" y="115"/>
                  <a:pt x="80" y="114"/>
                  <a:pt x="80" y="112"/>
                </a:cubicBezTo>
                <a:cubicBezTo>
                  <a:pt x="80" y="109"/>
                  <a:pt x="80" y="107"/>
                  <a:pt x="82" y="106"/>
                </a:cubicBezTo>
                <a:cubicBezTo>
                  <a:pt x="83" y="105"/>
                  <a:pt x="85" y="104"/>
                  <a:pt x="88" y="104"/>
                </a:cubicBezTo>
                <a:cubicBezTo>
                  <a:pt x="90" y="104"/>
                  <a:pt x="92" y="105"/>
                  <a:pt x="94" y="106"/>
                </a:cubicBezTo>
                <a:close/>
                <a:moveTo>
                  <a:pt x="91" y="112"/>
                </a:moveTo>
                <a:cubicBezTo>
                  <a:pt x="91" y="110"/>
                  <a:pt x="91" y="109"/>
                  <a:pt x="90" y="109"/>
                </a:cubicBezTo>
                <a:cubicBezTo>
                  <a:pt x="89" y="108"/>
                  <a:pt x="89" y="108"/>
                  <a:pt x="88" y="108"/>
                </a:cubicBezTo>
                <a:cubicBezTo>
                  <a:pt x="87" y="108"/>
                  <a:pt x="86" y="108"/>
                  <a:pt x="85" y="109"/>
                </a:cubicBezTo>
                <a:cubicBezTo>
                  <a:pt x="85" y="109"/>
                  <a:pt x="84" y="110"/>
                  <a:pt x="84" y="112"/>
                </a:cubicBezTo>
                <a:cubicBezTo>
                  <a:pt x="84" y="114"/>
                  <a:pt x="85" y="115"/>
                  <a:pt x="85" y="115"/>
                </a:cubicBezTo>
                <a:cubicBezTo>
                  <a:pt x="86" y="116"/>
                  <a:pt x="87" y="116"/>
                  <a:pt x="88" y="116"/>
                </a:cubicBezTo>
                <a:cubicBezTo>
                  <a:pt x="89" y="116"/>
                  <a:pt x="89" y="116"/>
                  <a:pt x="90" y="115"/>
                </a:cubicBezTo>
                <a:cubicBezTo>
                  <a:pt x="91" y="115"/>
                  <a:pt x="91" y="113"/>
                  <a:pt x="91" y="112"/>
                </a:cubicBezTo>
                <a:close/>
                <a:moveTo>
                  <a:pt x="112" y="109"/>
                </a:moveTo>
                <a:cubicBezTo>
                  <a:pt x="112" y="110"/>
                  <a:pt x="112" y="111"/>
                  <a:pt x="112" y="112"/>
                </a:cubicBezTo>
                <a:cubicBezTo>
                  <a:pt x="112" y="114"/>
                  <a:pt x="112" y="115"/>
                  <a:pt x="112" y="116"/>
                </a:cubicBezTo>
                <a:cubicBezTo>
                  <a:pt x="112" y="117"/>
                  <a:pt x="111" y="117"/>
                  <a:pt x="110" y="118"/>
                </a:cubicBezTo>
                <a:cubicBezTo>
                  <a:pt x="110" y="118"/>
                  <a:pt x="110" y="118"/>
                  <a:pt x="110" y="118"/>
                </a:cubicBezTo>
                <a:cubicBezTo>
                  <a:pt x="110" y="119"/>
                  <a:pt x="109" y="119"/>
                  <a:pt x="108" y="119"/>
                </a:cubicBezTo>
                <a:cubicBezTo>
                  <a:pt x="107" y="119"/>
                  <a:pt x="106" y="120"/>
                  <a:pt x="105" y="120"/>
                </a:cubicBezTo>
                <a:cubicBezTo>
                  <a:pt x="98" y="120"/>
                  <a:pt x="98" y="120"/>
                  <a:pt x="98" y="120"/>
                </a:cubicBezTo>
                <a:cubicBezTo>
                  <a:pt x="98" y="118"/>
                  <a:pt x="98" y="118"/>
                  <a:pt x="98" y="118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105" y="104"/>
                  <a:pt x="105" y="104"/>
                  <a:pt x="105" y="104"/>
                </a:cubicBezTo>
                <a:cubicBezTo>
                  <a:pt x="107" y="104"/>
                  <a:pt x="108" y="104"/>
                  <a:pt x="109" y="105"/>
                </a:cubicBezTo>
                <a:cubicBezTo>
                  <a:pt x="110" y="105"/>
                  <a:pt x="110" y="106"/>
                  <a:pt x="111" y="106"/>
                </a:cubicBezTo>
                <a:cubicBezTo>
                  <a:pt x="111" y="107"/>
                  <a:pt x="112" y="108"/>
                  <a:pt x="112" y="109"/>
                </a:cubicBezTo>
                <a:close/>
                <a:moveTo>
                  <a:pt x="108" y="112"/>
                </a:moveTo>
                <a:cubicBezTo>
                  <a:pt x="108" y="110"/>
                  <a:pt x="107" y="109"/>
                  <a:pt x="107" y="109"/>
                </a:cubicBezTo>
                <a:cubicBezTo>
                  <a:pt x="106" y="108"/>
                  <a:pt x="105" y="108"/>
                  <a:pt x="104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3" y="116"/>
                  <a:pt x="103" y="116"/>
                  <a:pt x="103" y="116"/>
                </a:cubicBezTo>
                <a:cubicBezTo>
                  <a:pt x="104" y="116"/>
                  <a:pt x="104" y="116"/>
                  <a:pt x="104" y="116"/>
                </a:cubicBezTo>
                <a:cubicBezTo>
                  <a:pt x="105" y="116"/>
                  <a:pt x="106" y="116"/>
                  <a:pt x="106" y="116"/>
                </a:cubicBezTo>
                <a:cubicBezTo>
                  <a:pt x="107" y="116"/>
                  <a:pt x="107" y="115"/>
                  <a:pt x="107" y="115"/>
                </a:cubicBezTo>
                <a:cubicBezTo>
                  <a:pt x="108" y="114"/>
                  <a:pt x="108" y="113"/>
                  <a:pt x="108" y="112"/>
                </a:cubicBezTo>
                <a:close/>
                <a:moveTo>
                  <a:pt x="120" y="113"/>
                </a:moveTo>
                <a:cubicBezTo>
                  <a:pt x="127" y="113"/>
                  <a:pt x="127" y="113"/>
                  <a:pt x="127" y="113"/>
                </a:cubicBezTo>
                <a:cubicBezTo>
                  <a:pt x="127" y="110"/>
                  <a:pt x="127" y="110"/>
                  <a:pt x="127" y="110"/>
                </a:cubicBezTo>
                <a:cubicBezTo>
                  <a:pt x="120" y="110"/>
                  <a:pt x="120" y="110"/>
                  <a:pt x="120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8" y="108"/>
                  <a:pt x="128" y="108"/>
                  <a:pt x="128" y="108"/>
                </a:cubicBezTo>
                <a:cubicBezTo>
                  <a:pt x="128" y="104"/>
                  <a:pt x="128" y="104"/>
                  <a:pt x="128" y="104"/>
                </a:cubicBezTo>
                <a:cubicBezTo>
                  <a:pt x="115" y="104"/>
                  <a:pt x="115" y="104"/>
                  <a:pt x="115" y="104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5" y="120"/>
                  <a:pt x="115" y="120"/>
                  <a:pt x="115" y="120"/>
                </a:cubicBezTo>
                <a:cubicBezTo>
                  <a:pt x="128" y="120"/>
                  <a:pt x="128" y="120"/>
                  <a:pt x="128" y="120"/>
                </a:cubicBezTo>
                <a:cubicBezTo>
                  <a:pt x="128" y="118"/>
                  <a:pt x="128" y="118"/>
                  <a:pt x="128" y="118"/>
                </a:cubicBezTo>
                <a:cubicBezTo>
                  <a:pt x="128" y="116"/>
                  <a:pt x="128" y="116"/>
                  <a:pt x="128" y="116"/>
                </a:cubicBezTo>
                <a:cubicBezTo>
                  <a:pt x="120" y="116"/>
                  <a:pt x="120" y="116"/>
                  <a:pt x="120" y="116"/>
                </a:cubicBezTo>
                <a:lnTo>
                  <a:pt x="120" y="113"/>
                </a:ln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38" name="Freeform 8"/>
          <p:cNvSpPr>
            <a:spLocks noEditPoints="1"/>
          </p:cNvSpPr>
          <p:nvPr/>
        </p:nvSpPr>
        <p:spPr bwMode="auto">
          <a:xfrm>
            <a:off x="10910353" y="5123179"/>
            <a:ext cx="241040" cy="255626"/>
          </a:xfrm>
          <a:custGeom>
            <a:avLst/>
            <a:gdLst>
              <a:gd name="T0" fmla="*/ 71 w 133"/>
              <a:gd name="T1" fmla="*/ 114 h 141"/>
              <a:gd name="T2" fmla="*/ 13 w 133"/>
              <a:gd name="T3" fmla="*/ 113 h 141"/>
              <a:gd name="T4" fmla="*/ 9 w 133"/>
              <a:gd name="T5" fmla="*/ 15 h 141"/>
              <a:gd name="T6" fmla="*/ 78 w 133"/>
              <a:gd name="T7" fmla="*/ 11 h 141"/>
              <a:gd name="T8" fmla="*/ 82 w 133"/>
              <a:gd name="T9" fmla="*/ 87 h 141"/>
              <a:gd name="T10" fmla="*/ 89 w 133"/>
              <a:gd name="T11" fmla="*/ 86 h 141"/>
              <a:gd name="T12" fmla="*/ 91 w 133"/>
              <a:gd name="T13" fmla="*/ 13 h 141"/>
              <a:gd name="T14" fmla="*/ 13 w 133"/>
              <a:gd name="T15" fmla="*/ 0 h 141"/>
              <a:gd name="T16" fmla="*/ 0 w 133"/>
              <a:gd name="T17" fmla="*/ 120 h 141"/>
              <a:gd name="T18" fmla="*/ 62 w 133"/>
              <a:gd name="T19" fmla="*/ 133 h 141"/>
              <a:gd name="T20" fmla="*/ 70 w 133"/>
              <a:gd name="T21" fmla="*/ 114 h 141"/>
              <a:gd name="T22" fmla="*/ 52 w 133"/>
              <a:gd name="T23" fmla="*/ 4 h 141"/>
              <a:gd name="T24" fmla="*/ 52 w 133"/>
              <a:gd name="T25" fmla="*/ 6 h 141"/>
              <a:gd name="T26" fmla="*/ 38 w 133"/>
              <a:gd name="T27" fmla="*/ 5 h 141"/>
              <a:gd name="T28" fmla="*/ 46 w 133"/>
              <a:gd name="T29" fmla="*/ 129 h 141"/>
              <a:gd name="T30" fmla="*/ 46 w 133"/>
              <a:gd name="T31" fmla="*/ 117 h 141"/>
              <a:gd name="T32" fmla="*/ 46 w 133"/>
              <a:gd name="T33" fmla="*/ 129 h 141"/>
              <a:gd name="T34" fmla="*/ 63 w 133"/>
              <a:gd name="T35" fmla="*/ 71 h 141"/>
              <a:gd name="T36" fmla="*/ 68 w 133"/>
              <a:gd name="T37" fmla="*/ 49 h 141"/>
              <a:gd name="T38" fmla="*/ 27 w 133"/>
              <a:gd name="T39" fmla="*/ 69 h 141"/>
              <a:gd name="T40" fmla="*/ 57 w 133"/>
              <a:gd name="T41" fmla="*/ 54 h 141"/>
              <a:gd name="T42" fmla="*/ 61 w 133"/>
              <a:gd name="T43" fmla="*/ 54 h 141"/>
              <a:gd name="T44" fmla="*/ 59 w 133"/>
              <a:gd name="T45" fmla="*/ 66 h 141"/>
              <a:gd name="T46" fmla="*/ 57 w 133"/>
              <a:gd name="T47" fmla="*/ 54 h 141"/>
              <a:gd name="T48" fmla="*/ 50 w 133"/>
              <a:gd name="T49" fmla="*/ 52 h 141"/>
              <a:gd name="T50" fmla="*/ 52 w 133"/>
              <a:gd name="T51" fmla="*/ 64 h 141"/>
              <a:gd name="T52" fmla="*/ 48 w 133"/>
              <a:gd name="T53" fmla="*/ 64 h 141"/>
              <a:gd name="T54" fmla="*/ 39 w 133"/>
              <a:gd name="T55" fmla="*/ 54 h 141"/>
              <a:gd name="T56" fmla="*/ 43 w 133"/>
              <a:gd name="T57" fmla="*/ 54 h 141"/>
              <a:gd name="T58" fmla="*/ 41 w 133"/>
              <a:gd name="T59" fmla="*/ 66 h 141"/>
              <a:gd name="T60" fmla="*/ 39 w 133"/>
              <a:gd name="T61" fmla="*/ 54 h 141"/>
              <a:gd name="T62" fmla="*/ 32 w 133"/>
              <a:gd name="T63" fmla="*/ 52 h 141"/>
              <a:gd name="T64" fmla="*/ 34 w 133"/>
              <a:gd name="T65" fmla="*/ 64 h 141"/>
              <a:gd name="T66" fmla="*/ 30 w 133"/>
              <a:gd name="T67" fmla="*/ 64 h 141"/>
              <a:gd name="T68" fmla="*/ 68 w 133"/>
              <a:gd name="T69" fmla="*/ 48 h 141"/>
              <a:gd name="T70" fmla="*/ 19 w 133"/>
              <a:gd name="T71" fmla="*/ 44 h 141"/>
              <a:gd name="T72" fmla="*/ 28 w 133"/>
              <a:gd name="T73" fmla="*/ 40 h 141"/>
              <a:gd name="T74" fmla="*/ 38 w 133"/>
              <a:gd name="T75" fmla="*/ 28 h 141"/>
              <a:gd name="T76" fmla="*/ 41 w 133"/>
              <a:gd name="T77" fmla="*/ 31 h 141"/>
              <a:gd name="T78" fmla="*/ 30 w 133"/>
              <a:gd name="T79" fmla="*/ 40 h 141"/>
              <a:gd name="T80" fmla="*/ 52 w 133"/>
              <a:gd name="T81" fmla="*/ 32 h 141"/>
              <a:gd name="T82" fmla="*/ 50 w 133"/>
              <a:gd name="T83" fmla="*/ 28 h 141"/>
              <a:gd name="T84" fmla="*/ 53 w 133"/>
              <a:gd name="T85" fmla="*/ 31 h 141"/>
              <a:gd name="T86" fmla="*/ 68 w 133"/>
              <a:gd name="T87" fmla="*/ 40 h 141"/>
              <a:gd name="T88" fmla="*/ 68 w 133"/>
              <a:gd name="T89" fmla="*/ 48 h 141"/>
              <a:gd name="T90" fmla="*/ 128 w 133"/>
              <a:gd name="T91" fmla="*/ 127 h 141"/>
              <a:gd name="T92" fmla="*/ 102 w 133"/>
              <a:gd name="T93" fmla="*/ 138 h 141"/>
              <a:gd name="T94" fmla="*/ 97 w 133"/>
              <a:gd name="T95" fmla="*/ 139 h 141"/>
              <a:gd name="T96" fmla="*/ 64 w 133"/>
              <a:gd name="T97" fmla="*/ 124 h 141"/>
              <a:gd name="T98" fmla="*/ 84 w 133"/>
              <a:gd name="T99" fmla="*/ 123 h 141"/>
              <a:gd name="T100" fmla="*/ 81 w 133"/>
              <a:gd name="T101" fmla="*/ 119 h 141"/>
              <a:gd name="T102" fmla="*/ 62 w 133"/>
              <a:gd name="T103" fmla="*/ 79 h 141"/>
              <a:gd name="T104" fmla="*/ 83 w 133"/>
              <a:gd name="T105" fmla="*/ 101 h 141"/>
              <a:gd name="T106" fmla="*/ 93 w 133"/>
              <a:gd name="T107" fmla="*/ 94 h 141"/>
              <a:gd name="T108" fmla="*/ 95 w 133"/>
              <a:gd name="T109" fmla="*/ 88 h 141"/>
              <a:gd name="T110" fmla="*/ 105 w 133"/>
              <a:gd name="T111" fmla="*/ 92 h 141"/>
              <a:gd name="T112" fmla="*/ 115 w 133"/>
              <a:gd name="T113" fmla="*/ 86 h 141"/>
              <a:gd name="T114" fmla="*/ 125 w 133"/>
              <a:gd name="T115" fmla="*/ 101 h 141"/>
              <a:gd name="T116" fmla="*/ 130 w 133"/>
              <a:gd name="T117" fmla="*/ 12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3" h="141">
                <a:moveTo>
                  <a:pt x="70" y="114"/>
                </a:moveTo>
                <a:cubicBezTo>
                  <a:pt x="70" y="114"/>
                  <a:pt x="70" y="114"/>
                  <a:pt x="71" y="114"/>
                </a:cubicBezTo>
                <a:cubicBezTo>
                  <a:pt x="70" y="113"/>
                  <a:pt x="70" y="113"/>
                  <a:pt x="70" y="113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9" y="111"/>
                  <a:pt x="9" y="109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3"/>
                  <a:pt x="11" y="11"/>
                  <a:pt x="13" y="11"/>
                </a:cubicBezTo>
                <a:cubicBezTo>
                  <a:pt x="78" y="11"/>
                  <a:pt x="78" y="11"/>
                  <a:pt x="78" y="11"/>
                </a:cubicBezTo>
                <a:cubicBezTo>
                  <a:pt x="80" y="11"/>
                  <a:pt x="82" y="13"/>
                  <a:pt x="82" y="15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6"/>
                  <a:pt x="85" y="86"/>
                  <a:pt x="87" y="86"/>
                </a:cubicBezTo>
                <a:cubicBezTo>
                  <a:pt x="88" y="86"/>
                  <a:pt x="89" y="86"/>
                  <a:pt x="89" y="86"/>
                </a:cubicBezTo>
                <a:cubicBezTo>
                  <a:pt x="90" y="85"/>
                  <a:pt x="90" y="84"/>
                  <a:pt x="91" y="84"/>
                </a:cubicBezTo>
                <a:cubicBezTo>
                  <a:pt x="91" y="13"/>
                  <a:pt x="91" y="13"/>
                  <a:pt x="91" y="13"/>
                </a:cubicBezTo>
                <a:cubicBezTo>
                  <a:pt x="91" y="6"/>
                  <a:pt x="85" y="0"/>
                  <a:pt x="78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127"/>
                  <a:pt x="6" y="133"/>
                  <a:pt x="13" y="133"/>
                </a:cubicBezTo>
                <a:cubicBezTo>
                  <a:pt x="62" y="133"/>
                  <a:pt x="62" y="133"/>
                  <a:pt x="62" y="133"/>
                </a:cubicBezTo>
                <a:cubicBezTo>
                  <a:pt x="59" y="131"/>
                  <a:pt x="58" y="127"/>
                  <a:pt x="59" y="123"/>
                </a:cubicBezTo>
                <a:cubicBezTo>
                  <a:pt x="60" y="118"/>
                  <a:pt x="64" y="114"/>
                  <a:pt x="70" y="114"/>
                </a:cubicBezTo>
                <a:close/>
                <a:moveTo>
                  <a:pt x="39" y="4"/>
                </a:moveTo>
                <a:cubicBezTo>
                  <a:pt x="52" y="4"/>
                  <a:pt x="52" y="4"/>
                  <a:pt x="52" y="4"/>
                </a:cubicBezTo>
                <a:cubicBezTo>
                  <a:pt x="53" y="4"/>
                  <a:pt x="53" y="4"/>
                  <a:pt x="53" y="5"/>
                </a:cubicBezTo>
                <a:cubicBezTo>
                  <a:pt x="53" y="6"/>
                  <a:pt x="53" y="6"/>
                  <a:pt x="52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8" y="6"/>
                  <a:pt x="38" y="6"/>
                  <a:pt x="38" y="5"/>
                </a:cubicBezTo>
                <a:cubicBezTo>
                  <a:pt x="38" y="4"/>
                  <a:pt x="38" y="4"/>
                  <a:pt x="39" y="4"/>
                </a:cubicBezTo>
                <a:close/>
                <a:moveTo>
                  <a:pt x="46" y="129"/>
                </a:moveTo>
                <a:cubicBezTo>
                  <a:pt x="42" y="129"/>
                  <a:pt x="39" y="126"/>
                  <a:pt x="39" y="123"/>
                </a:cubicBezTo>
                <a:cubicBezTo>
                  <a:pt x="39" y="120"/>
                  <a:pt x="42" y="117"/>
                  <a:pt x="46" y="117"/>
                </a:cubicBezTo>
                <a:cubicBezTo>
                  <a:pt x="49" y="117"/>
                  <a:pt x="52" y="120"/>
                  <a:pt x="52" y="123"/>
                </a:cubicBezTo>
                <a:cubicBezTo>
                  <a:pt x="52" y="126"/>
                  <a:pt x="49" y="129"/>
                  <a:pt x="46" y="129"/>
                </a:cubicBezTo>
                <a:close/>
                <a:moveTo>
                  <a:pt x="28" y="71"/>
                </a:moveTo>
                <a:cubicBezTo>
                  <a:pt x="63" y="71"/>
                  <a:pt x="63" y="71"/>
                  <a:pt x="63" y="71"/>
                </a:cubicBezTo>
                <a:cubicBezTo>
                  <a:pt x="63" y="71"/>
                  <a:pt x="64" y="70"/>
                  <a:pt x="64" y="69"/>
                </a:cubicBezTo>
                <a:cubicBezTo>
                  <a:pt x="68" y="49"/>
                  <a:pt x="68" y="49"/>
                  <a:pt x="68" y="49"/>
                </a:cubicBezTo>
                <a:cubicBezTo>
                  <a:pt x="23" y="49"/>
                  <a:pt x="23" y="49"/>
                  <a:pt x="23" y="49"/>
                </a:cubicBezTo>
                <a:cubicBezTo>
                  <a:pt x="27" y="69"/>
                  <a:pt x="27" y="69"/>
                  <a:pt x="27" y="69"/>
                </a:cubicBezTo>
                <a:cubicBezTo>
                  <a:pt x="27" y="70"/>
                  <a:pt x="28" y="71"/>
                  <a:pt x="28" y="71"/>
                </a:cubicBezTo>
                <a:close/>
                <a:moveTo>
                  <a:pt x="57" y="54"/>
                </a:moveTo>
                <a:cubicBezTo>
                  <a:pt x="57" y="53"/>
                  <a:pt x="58" y="52"/>
                  <a:pt x="59" y="52"/>
                </a:cubicBezTo>
                <a:cubicBezTo>
                  <a:pt x="60" y="52"/>
                  <a:pt x="61" y="53"/>
                  <a:pt x="61" y="54"/>
                </a:cubicBezTo>
                <a:cubicBezTo>
                  <a:pt x="61" y="64"/>
                  <a:pt x="61" y="64"/>
                  <a:pt x="61" y="64"/>
                </a:cubicBezTo>
                <a:cubicBezTo>
                  <a:pt x="61" y="65"/>
                  <a:pt x="60" y="66"/>
                  <a:pt x="59" y="66"/>
                </a:cubicBezTo>
                <a:cubicBezTo>
                  <a:pt x="58" y="66"/>
                  <a:pt x="57" y="65"/>
                  <a:pt x="57" y="64"/>
                </a:cubicBezTo>
                <a:lnTo>
                  <a:pt x="57" y="54"/>
                </a:lnTo>
                <a:close/>
                <a:moveTo>
                  <a:pt x="48" y="54"/>
                </a:moveTo>
                <a:cubicBezTo>
                  <a:pt x="48" y="53"/>
                  <a:pt x="49" y="52"/>
                  <a:pt x="50" y="52"/>
                </a:cubicBezTo>
                <a:cubicBezTo>
                  <a:pt x="51" y="52"/>
                  <a:pt x="52" y="53"/>
                  <a:pt x="52" y="54"/>
                </a:cubicBezTo>
                <a:cubicBezTo>
                  <a:pt x="52" y="64"/>
                  <a:pt x="52" y="64"/>
                  <a:pt x="52" y="64"/>
                </a:cubicBezTo>
                <a:cubicBezTo>
                  <a:pt x="52" y="65"/>
                  <a:pt x="51" y="66"/>
                  <a:pt x="50" y="66"/>
                </a:cubicBezTo>
                <a:cubicBezTo>
                  <a:pt x="49" y="66"/>
                  <a:pt x="48" y="65"/>
                  <a:pt x="48" y="64"/>
                </a:cubicBezTo>
                <a:lnTo>
                  <a:pt x="48" y="54"/>
                </a:lnTo>
                <a:close/>
                <a:moveTo>
                  <a:pt x="39" y="54"/>
                </a:moveTo>
                <a:cubicBezTo>
                  <a:pt x="39" y="53"/>
                  <a:pt x="40" y="52"/>
                  <a:pt x="41" y="52"/>
                </a:cubicBezTo>
                <a:cubicBezTo>
                  <a:pt x="42" y="52"/>
                  <a:pt x="43" y="53"/>
                  <a:pt x="43" y="54"/>
                </a:cubicBezTo>
                <a:cubicBezTo>
                  <a:pt x="43" y="64"/>
                  <a:pt x="43" y="64"/>
                  <a:pt x="43" y="64"/>
                </a:cubicBezTo>
                <a:cubicBezTo>
                  <a:pt x="43" y="65"/>
                  <a:pt x="42" y="66"/>
                  <a:pt x="41" y="66"/>
                </a:cubicBezTo>
                <a:cubicBezTo>
                  <a:pt x="40" y="66"/>
                  <a:pt x="39" y="65"/>
                  <a:pt x="39" y="64"/>
                </a:cubicBezTo>
                <a:lnTo>
                  <a:pt x="39" y="54"/>
                </a:lnTo>
                <a:close/>
                <a:moveTo>
                  <a:pt x="30" y="54"/>
                </a:moveTo>
                <a:cubicBezTo>
                  <a:pt x="30" y="53"/>
                  <a:pt x="31" y="52"/>
                  <a:pt x="32" y="52"/>
                </a:cubicBezTo>
                <a:cubicBezTo>
                  <a:pt x="33" y="52"/>
                  <a:pt x="34" y="53"/>
                  <a:pt x="34" y="54"/>
                </a:cubicBezTo>
                <a:cubicBezTo>
                  <a:pt x="34" y="64"/>
                  <a:pt x="34" y="64"/>
                  <a:pt x="34" y="64"/>
                </a:cubicBezTo>
                <a:cubicBezTo>
                  <a:pt x="34" y="65"/>
                  <a:pt x="33" y="66"/>
                  <a:pt x="32" y="66"/>
                </a:cubicBezTo>
                <a:cubicBezTo>
                  <a:pt x="31" y="66"/>
                  <a:pt x="30" y="65"/>
                  <a:pt x="30" y="64"/>
                </a:cubicBezTo>
                <a:lnTo>
                  <a:pt x="30" y="54"/>
                </a:lnTo>
                <a:close/>
                <a:moveTo>
                  <a:pt x="68" y="48"/>
                </a:moveTo>
                <a:cubicBezTo>
                  <a:pt x="23" y="48"/>
                  <a:pt x="23" y="48"/>
                  <a:pt x="23" y="48"/>
                </a:cubicBezTo>
                <a:cubicBezTo>
                  <a:pt x="21" y="48"/>
                  <a:pt x="19" y="46"/>
                  <a:pt x="19" y="44"/>
                </a:cubicBezTo>
                <a:cubicBezTo>
                  <a:pt x="19" y="42"/>
                  <a:pt x="21" y="40"/>
                  <a:pt x="23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38" y="31"/>
                  <a:pt x="38" y="31"/>
                  <a:pt x="38" y="31"/>
                </a:cubicBezTo>
                <a:cubicBezTo>
                  <a:pt x="37" y="30"/>
                  <a:pt x="37" y="29"/>
                  <a:pt x="38" y="28"/>
                </a:cubicBezTo>
                <a:cubicBezTo>
                  <a:pt x="39" y="27"/>
                  <a:pt x="40" y="27"/>
                  <a:pt x="41" y="28"/>
                </a:cubicBezTo>
                <a:cubicBezTo>
                  <a:pt x="42" y="29"/>
                  <a:pt x="42" y="31"/>
                  <a:pt x="41" y="31"/>
                </a:cubicBezTo>
                <a:cubicBezTo>
                  <a:pt x="41" y="32"/>
                  <a:pt x="40" y="32"/>
                  <a:pt x="39" y="32"/>
                </a:cubicBezTo>
                <a:cubicBezTo>
                  <a:pt x="30" y="40"/>
                  <a:pt x="30" y="40"/>
                  <a:pt x="30" y="40"/>
                </a:cubicBezTo>
                <a:cubicBezTo>
                  <a:pt x="61" y="40"/>
                  <a:pt x="61" y="40"/>
                  <a:pt x="61" y="40"/>
                </a:cubicBezTo>
                <a:cubicBezTo>
                  <a:pt x="52" y="32"/>
                  <a:pt x="52" y="32"/>
                  <a:pt x="52" y="32"/>
                </a:cubicBezTo>
                <a:cubicBezTo>
                  <a:pt x="51" y="32"/>
                  <a:pt x="50" y="32"/>
                  <a:pt x="50" y="31"/>
                </a:cubicBezTo>
                <a:cubicBezTo>
                  <a:pt x="49" y="31"/>
                  <a:pt x="49" y="29"/>
                  <a:pt x="50" y="28"/>
                </a:cubicBezTo>
                <a:cubicBezTo>
                  <a:pt x="51" y="27"/>
                  <a:pt x="52" y="27"/>
                  <a:pt x="53" y="28"/>
                </a:cubicBezTo>
                <a:cubicBezTo>
                  <a:pt x="54" y="29"/>
                  <a:pt x="54" y="30"/>
                  <a:pt x="53" y="31"/>
                </a:cubicBezTo>
                <a:cubicBezTo>
                  <a:pt x="63" y="40"/>
                  <a:pt x="63" y="40"/>
                  <a:pt x="63" y="40"/>
                </a:cubicBezTo>
                <a:cubicBezTo>
                  <a:pt x="68" y="40"/>
                  <a:pt x="68" y="40"/>
                  <a:pt x="68" y="40"/>
                </a:cubicBezTo>
                <a:cubicBezTo>
                  <a:pt x="71" y="40"/>
                  <a:pt x="72" y="42"/>
                  <a:pt x="72" y="44"/>
                </a:cubicBezTo>
                <a:cubicBezTo>
                  <a:pt x="72" y="46"/>
                  <a:pt x="71" y="48"/>
                  <a:pt x="68" y="48"/>
                </a:cubicBezTo>
                <a:close/>
                <a:moveTo>
                  <a:pt x="130" y="120"/>
                </a:moveTo>
                <a:cubicBezTo>
                  <a:pt x="131" y="122"/>
                  <a:pt x="130" y="126"/>
                  <a:pt x="128" y="127"/>
                </a:cubicBezTo>
                <a:cubicBezTo>
                  <a:pt x="109" y="139"/>
                  <a:pt x="109" y="139"/>
                  <a:pt x="109" y="139"/>
                </a:cubicBezTo>
                <a:cubicBezTo>
                  <a:pt x="107" y="141"/>
                  <a:pt x="104" y="140"/>
                  <a:pt x="102" y="138"/>
                </a:cubicBezTo>
                <a:cubicBezTo>
                  <a:pt x="102" y="138"/>
                  <a:pt x="101" y="138"/>
                  <a:pt x="101" y="139"/>
                </a:cubicBezTo>
                <a:cubicBezTo>
                  <a:pt x="100" y="139"/>
                  <a:pt x="98" y="139"/>
                  <a:pt x="97" y="139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6" y="131"/>
                  <a:pt x="64" y="128"/>
                  <a:pt x="64" y="124"/>
                </a:cubicBezTo>
                <a:cubicBezTo>
                  <a:pt x="65" y="121"/>
                  <a:pt x="68" y="119"/>
                  <a:pt x="71" y="120"/>
                </a:cubicBezTo>
                <a:cubicBezTo>
                  <a:pt x="84" y="123"/>
                  <a:pt x="84" y="123"/>
                  <a:pt x="84" y="123"/>
                </a:cubicBezTo>
                <a:cubicBezTo>
                  <a:pt x="83" y="122"/>
                  <a:pt x="83" y="122"/>
                  <a:pt x="83" y="122"/>
                </a:cubicBezTo>
                <a:cubicBezTo>
                  <a:pt x="81" y="119"/>
                  <a:pt x="81" y="119"/>
                  <a:pt x="81" y="119"/>
                </a:cubicBezTo>
                <a:cubicBezTo>
                  <a:pt x="61" y="88"/>
                  <a:pt x="61" y="88"/>
                  <a:pt x="61" y="88"/>
                </a:cubicBezTo>
                <a:cubicBezTo>
                  <a:pt x="59" y="85"/>
                  <a:pt x="59" y="81"/>
                  <a:pt x="62" y="79"/>
                </a:cubicBezTo>
                <a:cubicBezTo>
                  <a:pt x="65" y="77"/>
                  <a:pt x="68" y="78"/>
                  <a:pt x="70" y="81"/>
                </a:cubicBezTo>
                <a:cubicBezTo>
                  <a:pt x="83" y="101"/>
                  <a:pt x="83" y="101"/>
                  <a:pt x="83" y="101"/>
                </a:cubicBezTo>
                <a:cubicBezTo>
                  <a:pt x="81" y="98"/>
                  <a:pt x="82" y="94"/>
                  <a:pt x="84" y="92"/>
                </a:cubicBezTo>
                <a:cubicBezTo>
                  <a:pt x="87" y="91"/>
                  <a:pt x="91" y="92"/>
                  <a:pt x="93" y="94"/>
                </a:cubicBezTo>
                <a:cubicBezTo>
                  <a:pt x="94" y="96"/>
                  <a:pt x="94" y="96"/>
                  <a:pt x="94" y="96"/>
                </a:cubicBezTo>
                <a:cubicBezTo>
                  <a:pt x="92" y="93"/>
                  <a:pt x="93" y="89"/>
                  <a:pt x="95" y="88"/>
                </a:cubicBezTo>
                <a:cubicBezTo>
                  <a:pt x="98" y="86"/>
                  <a:pt x="102" y="87"/>
                  <a:pt x="104" y="90"/>
                </a:cubicBezTo>
                <a:cubicBezTo>
                  <a:pt x="105" y="92"/>
                  <a:pt x="105" y="92"/>
                  <a:pt x="105" y="92"/>
                </a:cubicBezTo>
                <a:cubicBezTo>
                  <a:pt x="103" y="89"/>
                  <a:pt x="104" y="85"/>
                  <a:pt x="107" y="84"/>
                </a:cubicBezTo>
                <a:cubicBezTo>
                  <a:pt x="109" y="82"/>
                  <a:pt x="113" y="83"/>
                  <a:pt x="115" y="86"/>
                </a:cubicBezTo>
                <a:cubicBezTo>
                  <a:pt x="120" y="94"/>
                  <a:pt x="120" y="94"/>
                  <a:pt x="120" y="94"/>
                </a:cubicBezTo>
                <a:cubicBezTo>
                  <a:pt x="125" y="101"/>
                  <a:pt x="125" y="101"/>
                  <a:pt x="125" y="101"/>
                </a:cubicBezTo>
                <a:cubicBezTo>
                  <a:pt x="130" y="109"/>
                  <a:pt x="130" y="109"/>
                  <a:pt x="130" y="109"/>
                </a:cubicBezTo>
                <a:cubicBezTo>
                  <a:pt x="133" y="113"/>
                  <a:pt x="132" y="117"/>
                  <a:pt x="130" y="120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39" name="Freeform 11"/>
          <p:cNvSpPr>
            <a:spLocks noEditPoints="1"/>
          </p:cNvSpPr>
          <p:nvPr/>
        </p:nvSpPr>
        <p:spPr bwMode="auto">
          <a:xfrm>
            <a:off x="1102648" y="5115887"/>
            <a:ext cx="206498" cy="270210"/>
          </a:xfrm>
          <a:custGeom>
            <a:avLst/>
            <a:gdLst>
              <a:gd name="T0" fmla="*/ 95 w 114"/>
              <a:gd name="T1" fmla="*/ 99 h 149"/>
              <a:gd name="T2" fmla="*/ 93 w 114"/>
              <a:gd name="T3" fmla="*/ 98 h 149"/>
              <a:gd name="T4" fmla="*/ 89 w 114"/>
              <a:gd name="T5" fmla="*/ 96 h 149"/>
              <a:gd name="T6" fmla="*/ 74 w 114"/>
              <a:gd name="T7" fmla="*/ 85 h 149"/>
              <a:gd name="T8" fmla="*/ 90 w 114"/>
              <a:gd name="T9" fmla="*/ 58 h 149"/>
              <a:gd name="T10" fmla="*/ 57 w 114"/>
              <a:gd name="T11" fmla="*/ 1 h 149"/>
              <a:gd name="T12" fmla="*/ 19 w 114"/>
              <a:gd name="T13" fmla="*/ 41 h 149"/>
              <a:gd name="T14" fmla="*/ 42 w 114"/>
              <a:gd name="T15" fmla="*/ 87 h 149"/>
              <a:gd name="T16" fmla="*/ 25 w 114"/>
              <a:gd name="T17" fmla="*/ 96 h 149"/>
              <a:gd name="T18" fmla="*/ 21 w 114"/>
              <a:gd name="T19" fmla="*/ 98 h 149"/>
              <a:gd name="T20" fmla="*/ 19 w 114"/>
              <a:gd name="T21" fmla="*/ 99 h 149"/>
              <a:gd name="T22" fmla="*/ 0 w 114"/>
              <a:gd name="T23" fmla="*/ 123 h 149"/>
              <a:gd name="T24" fmla="*/ 1 w 114"/>
              <a:gd name="T25" fmla="*/ 149 h 149"/>
              <a:gd name="T26" fmla="*/ 113 w 114"/>
              <a:gd name="T27" fmla="*/ 149 h 149"/>
              <a:gd name="T28" fmla="*/ 114 w 114"/>
              <a:gd name="T29" fmla="*/ 147 h 149"/>
              <a:gd name="T30" fmla="*/ 95 w 114"/>
              <a:gd name="T31" fmla="*/ 99 h 149"/>
              <a:gd name="T32" fmla="*/ 82 w 114"/>
              <a:gd name="T33" fmla="*/ 28 h 149"/>
              <a:gd name="T34" fmla="*/ 30 w 114"/>
              <a:gd name="T35" fmla="*/ 26 h 149"/>
              <a:gd name="T36" fmla="*/ 40 w 114"/>
              <a:gd name="T37" fmla="*/ 74 h 149"/>
              <a:gd name="T38" fmla="*/ 33 w 114"/>
              <a:gd name="T39" fmla="*/ 61 h 149"/>
              <a:gd name="T40" fmla="*/ 43 w 114"/>
              <a:gd name="T41" fmla="*/ 25 h 149"/>
              <a:gd name="T42" fmla="*/ 62 w 114"/>
              <a:gd name="T43" fmla="*/ 42 h 149"/>
              <a:gd name="T44" fmla="*/ 50 w 114"/>
              <a:gd name="T45" fmla="*/ 29 h 149"/>
              <a:gd name="T46" fmla="*/ 77 w 114"/>
              <a:gd name="T47" fmla="*/ 43 h 149"/>
              <a:gd name="T48" fmla="*/ 80 w 114"/>
              <a:gd name="T49" fmla="*/ 47 h 149"/>
              <a:gd name="T50" fmla="*/ 67 w 114"/>
              <a:gd name="T51" fmla="*/ 68 h 149"/>
              <a:gd name="T52" fmla="*/ 56 w 114"/>
              <a:gd name="T53" fmla="*/ 70 h 149"/>
              <a:gd name="T54" fmla="*/ 67 w 114"/>
              <a:gd name="T55" fmla="*/ 70 h 149"/>
              <a:gd name="T56" fmla="*/ 81 w 114"/>
              <a:gd name="T57" fmla="*/ 50 h 149"/>
              <a:gd name="T58" fmla="*/ 82 w 114"/>
              <a:gd name="T59" fmla="*/ 57 h 149"/>
              <a:gd name="T60" fmla="*/ 73 w 114"/>
              <a:gd name="T61" fmla="*/ 74 h 149"/>
              <a:gd name="T62" fmla="*/ 73 w 114"/>
              <a:gd name="T63" fmla="*/ 74 h 149"/>
              <a:gd name="T64" fmla="*/ 57 w 114"/>
              <a:gd name="T65" fmla="*/ 85 h 149"/>
              <a:gd name="T66" fmla="*/ 42 w 114"/>
              <a:gd name="T67" fmla="*/ 76 h 149"/>
              <a:gd name="T68" fmla="*/ 79 w 114"/>
              <a:gd name="T69" fmla="*/ 99 h 149"/>
              <a:gd name="T70" fmla="*/ 57 w 114"/>
              <a:gd name="T71" fmla="*/ 113 h 149"/>
              <a:gd name="T72" fmla="*/ 36 w 114"/>
              <a:gd name="T73" fmla="*/ 100 h 149"/>
              <a:gd name="T74" fmla="*/ 41 w 114"/>
              <a:gd name="T75" fmla="*/ 93 h 149"/>
              <a:gd name="T76" fmla="*/ 42 w 114"/>
              <a:gd name="T77" fmla="*/ 92 h 149"/>
              <a:gd name="T78" fmla="*/ 42 w 114"/>
              <a:gd name="T79" fmla="*/ 91 h 149"/>
              <a:gd name="T80" fmla="*/ 43 w 114"/>
              <a:gd name="T81" fmla="*/ 86 h 149"/>
              <a:gd name="T82" fmla="*/ 53 w 114"/>
              <a:gd name="T83" fmla="*/ 86 h 149"/>
              <a:gd name="T84" fmla="*/ 57 w 114"/>
              <a:gd name="T85" fmla="*/ 87 h 149"/>
              <a:gd name="T86" fmla="*/ 73 w 114"/>
              <a:gd name="T87" fmla="*/ 76 h 149"/>
              <a:gd name="T88" fmla="*/ 74 w 114"/>
              <a:gd name="T89" fmla="*/ 92 h 149"/>
              <a:gd name="T90" fmla="*/ 74 w 114"/>
              <a:gd name="T91" fmla="*/ 92 h 149"/>
              <a:gd name="T92" fmla="*/ 75 w 114"/>
              <a:gd name="T93" fmla="*/ 93 h 149"/>
              <a:gd name="T94" fmla="*/ 82 w 114"/>
              <a:gd name="T95" fmla="*/ 95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4" h="149">
                <a:moveTo>
                  <a:pt x="95" y="99"/>
                </a:moveTo>
                <a:cubicBezTo>
                  <a:pt x="95" y="99"/>
                  <a:pt x="95" y="99"/>
                  <a:pt x="95" y="99"/>
                </a:cubicBezTo>
                <a:cubicBezTo>
                  <a:pt x="95" y="99"/>
                  <a:pt x="94" y="98"/>
                  <a:pt x="94" y="98"/>
                </a:cubicBezTo>
                <a:cubicBezTo>
                  <a:pt x="93" y="98"/>
                  <a:pt x="93" y="98"/>
                  <a:pt x="93" y="98"/>
                </a:cubicBezTo>
                <a:cubicBezTo>
                  <a:pt x="92" y="97"/>
                  <a:pt x="90" y="97"/>
                  <a:pt x="89" y="96"/>
                </a:cubicBezTo>
                <a:cubicBezTo>
                  <a:pt x="89" y="96"/>
                  <a:pt x="89" y="96"/>
                  <a:pt x="89" y="96"/>
                </a:cubicBezTo>
                <a:cubicBezTo>
                  <a:pt x="84" y="94"/>
                  <a:pt x="80" y="93"/>
                  <a:pt x="75" y="92"/>
                </a:cubicBezTo>
                <a:cubicBezTo>
                  <a:pt x="75" y="90"/>
                  <a:pt x="74" y="88"/>
                  <a:pt x="74" y="85"/>
                </a:cubicBezTo>
                <a:cubicBezTo>
                  <a:pt x="79" y="85"/>
                  <a:pt x="93" y="81"/>
                  <a:pt x="92" y="79"/>
                </a:cubicBezTo>
                <a:cubicBezTo>
                  <a:pt x="87" y="74"/>
                  <a:pt x="89" y="64"/>
                  <a:pt x="90" y="58"/>
                </a:cubicBezTo>
                <a:cubicBezTo>
                  <a:pt x="92" y="44"/>
                  <a:pt x="94" y="38"/>
                  <a:pt x="89" y="22"/>
                </a:cubicBezTo>
                <a:cubicBezTo>
                  <a:pt x="85" y="11"/>
                  <a:pt x="72" y="0"/>
                  <a:pt x="57" y="1"/>
                </a:cubicBezTo>
                <a:cubicBezTo>
                  <a:pt x="51" y="1"/>
                  <a:pt x="46" y="3"/>
                  <a:pt x="40" y="7"/>
                </a:cubicBezTo>
                <a:cubicBezTo>
                  <a:pt x="27" y="9"/>
                  <a:pt x="18" y="20"/>
                  <a:pt x="19" y="41"/>
                </a:cubicBezTo>
                <a:cubicBezTo>
                  <a:pt x="20" y="52"/>
                  <a:pt x="29" y="65"/>
                  <a:pt x="21" y="79"/>
                </a:cubicBezTo>
                <a:cubicBezTo>
                  <a:pt x="19" y="81"/>
                  <a:pt x="34" y="88"/>
                  <a:pt x="42" y="87"/>
                </a:cubicBezTo>
                <a:cubicBezTo>
                  <a:pt x="42" y="89"/>
                  <a:pt x="41" y="90"/>
                  <a:pt x="41" y="91"/>
                </a:cubicBezTo>
                <a:cubicBezTo>
                  <a:pt x="35" y="92"/>
                  <a:pt x="30" y="94"/>
                  <a:pt x="25" y="96"/>
                </a:cubicBezTo>
                <a:cubicBezTo>
                  <a:pt x="25" y="96"/>
                  <a:pt x="25" y="96"/>
                  <a:pt x="25" y="96"/>
                </a:cubicBezTo>
                <a:cubicBezTo>
                  <a:pt x="24" y="97"/>
                  <a:pt x="22" y="97"/>
                  <a:pt x="21" y="98"/>
                </a:cubicBezTo>
                <a:cubicBezTo>
                  <a:pt x="21" y="98"/>
                  <a:pt x="21" y="98"/>
                  <a:pt x="20" y="98"/>
                </a:cubicBezTo>
                <a:cubicBezTo>
                  <a:pt x="20" y="98"/>
                  <a:pt x="19" y="99"/>
                  <a:pt x="19" y="99"/>
                </a:cubicBezTo>
                <a:cubicBezTo>
                  <a:pt x="19" y="99"/>
                  <a:pt x="19" y="99"/>
                  <a:pt x="19" y="99"/>
                </a:cubicBezTo>
                <a:cubicBezTo>
                  <a:pt x="7" y="105"/>
                  <a:pt x="0" y="114"/>
                  <a:pt x="0" y="123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149"/>
                  <a:pt x="1" y="149"/>
                  <a:pt x="1" y="149"/>
                </a:cubicBezTo>
                <a:cubicBezTo>
                  <a:pt x="1" y="149"/>
                  <a:pt x="1" y="149"/>
                  <a:pt x="1" y="149"/>
                </a:cubicBezTo>
                <a:cubicBezTo>
                  <a:pt x="113" y="149"/>
                  <a:pt x="113" y="149"/>
                  <a:pt x="113" y="149"/>
                </a:cubicBezTo>
                <a:cubicBezTo>
                  <a:pt x="113" y="149"/>
                  <a:pt x="113" y="148"/>
                  <a:pt x="113" y="148"/>
                </a:cubicBezTo>
                <a:cubicBezTo>
                  <a:pt x="113" y="147"/>
                  <a:pt x="114" y="147"/>
                  <a:pt x="114" y="147"/>
                </a:cubicBezTo>
                <a:cubicBezTo>
                  <a:pt x="114" y="123"/>
                  <a:pt x="114" y="123"/>
                  <a:pt x="114" y="123"/>
                </a:cubicBezTo>
                <a:cubicBezTo>
                  <a:pt x="114" y="114"/>
                  <a:pt x="107" y="105"/>
                  <a:pt x="95" y="99"/>
                </a:cubicBezTo>
                <a:close/>
                <a:moveTo>
                  <a:pt x="59" y="7"/>
                </a:moveTo>
                <a:cubicBezTo>
                  <a:pt x="70" y="8"/>
                  <a:pt x="78" y="17"/>
                  <a:pt x="82" y="28"/>
                </a:cubicBezTo>
                <a:cubicBezTo>
                  <a:pt x="77" y="20"/>
                  <a:pt x="69" y="14"/>
                  <a:pt x="59" y="12"/>
                </a:cubicBezTo>
                <a:cubicBezTo>
                  <a:pt x="47" y="11"/>
                  <a:pt x="36" y="17"/>
                  <a:pt x="30" y="26"/>
                </a:cubicBezTo>
                <a:cubicBezTo>
                  <a:pt x="34" y="13"/>
                  <a:pt x="46" y="5"/>
                  <a:pt x="59" y="7"/>
                </a:cubicBezTo>
                <a:close/>
                <a:moveTo>
                  <a:pt x="40" y="74"/>
                </a:moveTo>
                <a:cubicBezTo>
                  <a:pt x="40" y="73"/>
                  <a:pt x="40" y="73"/>
                  <a:pt x="40" y="73"/>
                </a:cubicBezTo>
                <a:cubicBezTo>
                  <a:pt x="37" y="69"/>
                  <a:pt x="34" y="65"/>
                  <a:pt x="33" y="61"/>
                </a:cubicBezTo>
                <a:cubicBezTo>
                  <a:pt x="32" y="56"/>
                  <a:pt x="32" y="52"/>
                  <a:pt x="33" y="47"/>
                </a:cubicBezTo>
                <a:cubicBezTo>
                  <a:pt x="34" y="39"/>
                  <a:pt x="37" y="32"/>
                  <a:pt x="43" y="25"/>
                </a:cubicBezTo>
                <a:cubicBezTo>
                  <a:pt x="44" y="28"/>
                  <a:pt x="46" y="30"/>
                  <a:pt x="48" y="33"/>
                </a:cubicBezTo>
                <a:cubicBezTo>
                  <a:pt x="51" y="37"/>
                  <a:pt x="56" y="41"/>
                  <a:pt x="62" y="42"/>
                </a:cubicBezTo>
                <a:cubicBezTo>
                  <a:pt x="59" y="40"/>
                  <a:pt x="55" y="37"/>
                  <a:pt x="52" y="32"/>
                </a:cubicBezTo>
                <a:cubicBezTo>
                  <a:pt x="52" y="31"/>
                  <a:pt x="51" y="30"/>
                  <a:pt x="50" y="29"/>
                </a:cubicBezTo>
                <a:cubicBezTo>
                  <a:pt x="51" y="30"/>
                  <a:pt x="52" y="31"/>
                  <a:pt x="53" y="32"/>
                </a:cubicBezTo>
                <a:cubicBezTo>
                  <a:pt x="62" y="39"/>
                  <a:pt x="73" y="42"/>
                  <a:pt x="77" y="43"/>
                </a:cubicBezTo>
                <a:cubicBezTo>
                  <a:pt x="72" y="40"/>
                  <a:pt x="68" y="37"/>
                  <a:pt x="64" y="33"/>
                </a:cubicBezTo>
                <a:cubicBezTo>
                  <a:pt x="70" y="36"/>
                  <a:pt x="75" y="39"/>
                  <a:pt x="80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0" y="56"/>
                  <a:pt x="74" y="64"/>
                  <a:pt x="67" y="68"/>
                </a:cubicBezTo>
                <a:cubicBezTo>
                  <a:pt x="66" y="66"/>
                  <a:pt x="64" y="65"/>
                  <a:pt x="62" y="65"/>
                </a:cubicBezTo>
                <a:cubicBezTo>
                  <a:pt x="59" y="65"/>
                  <a:pt x="56" y="67"/>
                  <a:pt x="56" y="70"/>
                </a:cubicBezTo>
                <a:cubicBezTo>
                  <a:pt x="56" y="72"/>
                  <a:pt x="59" y="74"/>
                  <a:pt x="62" y="74"/>
                </a:cubicBezTo>
                <a:cubicBezTo>
                  <a:pt x="65" y="74"/>
                  <a:pt x="67" y="72"/>
                  <a:pt x="67" y="70"/>
                </a:cubicBezTo>
                <a:cubicBezTo>
                  <a:pt x="67" y="69"/>
                  <a:pt x="67" y="69"/>
                  <a:pt x="67" y="69"/>
                </a:cubicBezTo>
                <a:cubicBezTo>
                  <a:pt x="75" y="65"/>
                  <a:pt x="80" y="58"/>
                  <a:pt x="81" y="50"/>
                </a:cubicBezTo>
                <a:cubicBezTo>
                  <a:pt x="81" y="50"/>
                  <a:pt x="81" y="50"/>
                  <a:pt x="81" y="50"/>
                </a:cubicBezTo>
                <a:cubicBezTo>
                  <a:pt x="82" y="52"/>
                  <a:pt x="82" y="54"/>
                  <a:pt x="82" y="57"/>
                </a:cubicBezTo>
                <a:cubicBezTo>
                  <a:pt x="81" y="62"/>
                  <a:pt x="78" y="68"/>
                  <a:pt x="74" y="73"/>
                </a:cubicBezTo>
                <a:cubicBezTo>
                  <a:pt x="74" y="73"/>
                  <a:pt x="74" y="73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68" y="80"/>
                  <a:pt x="63" y="84"/>
                  <a:pt x="59" y="85"/>
                </a:cubicBezTo>
                <a:cubicBezTo>
                  <a:pt x="58" y="85"/>
                  <a:pt x="58" y="86"/>
                  <a:pt x="57" y="85"/>
                </a:cubicBezTo>
                <a:cubicBezTo>
                  <a:pt x="57" y="85"/>
                  <a:pt x="56" y="85"/>
                  <a:pt x="56" y="85"/>
                </a:cubicBezTo>
                <a:cubicBezTo>
                  <a:pt x="52" y="85"/>
                  <a:pt x="47" y="81"/>
                  <a:pt x="42" y="76"/>
                </a:cubicBezTo>
                <a:cubicBezTo>
                  <a:pt x="42" y="75"/>
                  <a:pt x="41" y="74"/>
                  <a:pt x="40" y="74"/>
                </a:cubicBezTo>
                <a:close/>
                <a:moveTo>
                  <a:pt x="79" y="99"/>
                </a:moveTo>
                <a:cubicBezTo>
                  <a:pt x="78" y="99"/>
                  <a:pt x="78" y="99"/>
                  <a:pt x="78" y="100"/>
                </a:cubicBezTo>
                <a:cubicBezTo>
                  <a:pt x="72" y="106"/>
                  <a:pt x="65" y="113"/>
                  <a:pt x="57" y="113"/>
                </a:cubicBezTo>
                <a:cubicBezTo>
                  <a:pt x="50" y="113"/>
                  <a:pt x="43" y="107"/>
                  <a:pt x="37" y="101"/>
                </a:cubicBezTo>
                <a:cubicBezTo>
                  <a:pt x="37" y="100"/>
                  <a:pt x="37" y="100"/>
                  <a:pt x="36" y="100"/>
                </a:cubicBezTo>
                <a:cubicBezTo>
                  <a:pt x="35" y="98"/>
                  <a:pt x="33" y="97"/>
                  <a:pt x="32" y="95"/>
                </a:cubicBezTo>
                <a:cubicBezTo>
                  <a:pt x="35" y="94"/>
                  <a:pt x="38" y="94"/>
                  <a:pt x="41" y="93"/>
                </a:cubicBezTo>
                <a:cubicBezTo>
                  <a:pt x="41" y="93"/>
                  <a:pt x="42" y="93"/>
                  <a:pt x="42" y="93"/>
                </a:cubicBezTo>
                <a:cubicBezTo>
                  <a:pt x="42" y="93"/>
                  <a:pt x="42" y="93"/>
                  <a:pt x="42" y="92"/>
                </a:cubicBezTo>
                <a:cubicBezTo>
                  <a:pt x="42" y="92"/>
                  <a:pt x="42" y="92"/>
                  <a:pt x="42" y="92"/>
                </a:cubicBezTo>
                <a:cubicBezTo>
                  <a:pt x="42" y="92"/>
                  <a:pt x="42" y="92"/>
                  <a:pt x="42" y="91"/>
                </a:cubicBezTo>
                <a:cubicBezTo>
                  <a:pt x="42" y="91"/>
                  <a:pt x="42" y="91"/>
                  <a:pt x="42" y="91"/>
                </a:cubicBezTo>
                <a:cubicBezTo>
                  <a:pt x="43" y="90"/>
                  <a:pt x="43" y="88"/>
                  <a:pt x="43" y="86"/>
                </a:cubicBezTo>
                <a:cubicBezTo>
                  <a:pt x="43" y="83"/>
                  <a:pt x="43" y="80"/>
                  <a:pt x="42" y="78"/>
                </a:cubicBezTo>
                <a:cubicBezTo>
                  <a:pt x="46" y="81"/>
                  <a:pt x="50" y="84"/>
                  <a:pt x="53" y="86"/>
                </a:cubicBezTo>
                <a:cubicBezTo>
                  <a:pt x="55" y="86"/>
                  <a:pt x="56" y="87"/>
                  <a:pt x="57" y="87"/>
                </a:cubicBezTo>
                <a:cubicBezTo>
                  <a:pt x="57" y="87"/>
                  <a:pt x="57" y="87"/>
                  <a:pt x="57" y="87"/>
                </a:cubicBezTo>
                <a:cubicBezTo>
                  <a:pt x="59" y="87"/>
                  <a:pt x="61" y="86"/>
                  <a:pt x="62" y="85"/>
                </a:cubicBezTo>
                <a:cubicBezTo>
                  <a:pt x="66" y="83"/>
                  <a:pt x="69" y="80"/>
                  <a:pt x="73" y="76"/>
                </a:cubicBezTo>
                <a:cubicBezTo>
                  <a:pt x="73" y="79"/>
                  <a:pt x="73" y="85"/>
                  <a:pt x="73" y="85"/>
                </a:cubicBezTo>
                <a:cubicBezTo>
                  <a:pt x="73" y="85"/>
                  <a:pt x="73" y="90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3"/>
                  <a:pt x="74" y="93"/>
                  <a:pt x="74" y="93"/>
                </a:cubicBezTo>
                <a:cubicBezTo>
                  <a:pt x="74" y="93"/>
                  <a:pt x="75" y="93"/>
                  <a:pt x="75" y="93"/>
                </a:cubicBezTo>
                <a:cubicBezTo>
                  <a:pt x="75" y="93"/>
                  <a:pt x="75" y="94"/>
                  <a:pt x="76" y="94"/>
                </a:cubicBezTo>
                <a:cubicBezTo>
                  <a:pt x="78" y="94"/>
                  <a:pt x="80" y="94"/>
                  <a:pt x="82" y="95"/>
                </a:cubicBezTo>
                <a:cubicBezTo>
                  <a:pt x="81" y="96"/>
                  <a:pt x="80" y="98"/>
                  <a:pt x="79" y="99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40" name="Freeform 26"/>
          <p:cNvSpPr>
            <a:spLocks noEditPoints="1"/>
          </p:cNvSpPr>
          <p:nvPr/>
        </p:nvSpPr>
        <p:spPr bwMode="auto">
          <a:xfrm>
            <a:off x="1099194" y="2607182"/>
            <a:ext cx="213406" cy="255626"/>
          </a:xfrm>
          <a:custGeom>
            <a:avLst/>
            <a:gdLst>
              <a:gd name="T0" fmla="*/ 11 w 118"/>
              <a:gd name="T1" fmla="*/ 90 h 141"/>
              <a:gd name="T2" fmla="*/ 13 w 118"/>
              <a:gd name="T3" fmla="*/ 121 h 141"/>
              <a:gd name="T4" fmla="*/ 13 w 118"/>
              <a:gd name="T5" fmla="*/ 61 h 141"/>
              <a:gd name="T6" fmla="*/ 16 w 118"/>
              <a:gd name="T7" fmla="*/ 130 h 141"/>
              <a:gd name="T8" fmla="*/ 13 w 118"/>
              <a:gd name="T9" fmla="*/ 110 h 141"/>
              <a:gd name="T10" fmla="*/ 101 w 118"/>
              <a:gd name="T11" fmla="*/ 112 h 141"/>
              <a:gd name="T12" fmla="*/ 101 w 118"/>
              <a:gd name="T13" fmla="*/ 55 h 141"/>
              <a:gd name="T14" fmla="*/ 107 w 118"/>
              <a:gd name="T15" fmla="*/ 127 h 141"/>
              <a:gd name="T16" fmla="*/ 0 w 118"/>
              <a:gd name="T17" fmla="*/ 127 h 141"/>
              <a:gd name="T18" fmla="*/ 73 w 118"/>
              <a:gd name="T19" fmla="*/ 3 h 141"/>
              <a:gd name="T20" fmla="*/ 114 w 118"/>
              <a:gd name="T21" fmla="*/ 62 h 141"/>
              <a:gd name="T22" fmla="*/ 69 w 118"/>
              <a:gd name="T23" fmla="*/ 48 h 141"/>
              <a:gd name="T24" fmla="*/ 47 w 118"/>
              <a:gd name="T25" fmla="*/ 48 h 141"/>
              <a:gd name="T26" fmla="*/ 53 w 118"/>
              <a:gd name="T27" fmla="*/ 40 h 141"/>
              <a:gd name="T28" fmla="*/ 60 w 118"/>
              <a:gd name="T29" fmla="*/ 47 h 141"/>
              <a:gd name="T30" fmla="*/ 78 w 118"/>
              <a:gd name="T31" fmla="*/ 28 h 141"/>
              <a:gd name="T32" fmla="*/ 75 w 118"/>
              <a:gd name="T33" fmla="*/ 25 h 141"/>
              <a:gd name="T34" fmla="*/ 74 w 118"/>
              <a:gd name="T35" fmla="*/ 25 h 141"/>
              <a:gd name="T36" fmla="*/ 71 w 118"/>
              <a:gd name="T37" fmla="*/ 25 h 141"/>
              <a:gd name="T38" fmla="*/ 69 w 118"/>
              <a:gd name="T39" fmla="*/ 27 h 141"/>
              <a:gd name="T40" fmla="*/ 68 w 118"/>
              <a:gd name="T41" fmla="*/ 30 h 141"/>
              <a:gd name="T42" fmla="*/ 68 w 118"/>
              <a:gd name="T43" fmla="*/ 32 h 141"/>
              <a:gd name="T44" fmla="*/ 69 w 118"/>
              <a:gd name="T45" fmla="*/ 34 h 141"/>
              <a:gd name="T46" fmla="*/ 71 w 118"/>
              <a:gd name="T47" fmla="*/ 35 h 141"/>
              <a:gd name="T48" fmla="*/ 72 w 118"/>
              <a:gd name="T49" fmla="*/ 35 h 141"/>
              <a:gd name="T50" fmla="*/ 74 w 118"/>
              <a:gd name="T51" fmla="*/ 35 h 141"/>
              <a:gd name="T52" fmla="*/ 75 w 118"/>
              <a:gd name="T53" fmla="*/ 35 h 141"/>
              <a:gd name="T54" fmla="*/ 77 w 118"/>
              <a:gd name="T55" fmla="*/ 34 h 141"/>
              <a:gd name="T56" fmla="*/ 78 w 118"/>
              <a:gd name="T57" fmla="*/ 32 h 141"/>
              <a:gd name="T58" fmla="*/ 93 w 118"/>
              <a:gd name="T59" fmla="*/ 45 h 141"/>
              <a:gd name="T60" fmla="*/ 64 w 118"/>
              <a:gd name="T61" fmla="*/ 6 h 141"/>
              <a:gd name="T62" fmla="*/ 63 w 118"/>
              <a:gd name="T63" fmla="*/ 12 h 141"/>
              <a:gd name="T64" fmla="*/ 72 w 118"/>
              <a:gd name="T65" fmla="*/ 11 h 141"/>
              <a:gd name="T66" fmla="*/ 92 w 118"/>
              <a:gd name="T67" fmla="*/ 41 h 141"/>
              <a:gd name="T68" fmla="*/ 93 w 118"/>
              <a:gd name="T69" fmla="*/ 45 h 141"/>
              <a:gd name="T70" fmla="*/ 111 w 118"/>
              <a:gd name="T71" fmla="*/ 105 h 141"/>
              <a:gd name="T72" fmla="*/ 97 w 118"/>
              <a:gd name="T73" fmla="*/ 128 h 141"/>
              <a:gd name="T74" fmla="*/ 78 w 118"/>
              <a:gd name="T75" fmla="*/ 130 h 141"/>
              <a:gd name="T76" fmla="*/ 11 w 118"/>
              <a:gd name="T77" fmla="*/ 79 h 141"/>
              <a:gd name="T78" fmla="*/ 100 w 118"/>
              <a:gd name="T79" fmla="*/ 126 h 141"/>
              <a:gd name="T80" fmla="*/ 64 w 118"/>
              <a:gd name="T81" fmla="*/ 59 h 141"/>
              <a:gd name="T82" fmla="*/ 78 w 118"/>
              <a:gd name="T83" fmla="*/ 59 h 141"/>
              <a:gd name="T84" fmla="*/ 61 w 118"/>
              <a:gd name="T85" fmla="*/ 130 h 141"/>
              <a:gd name="T86" fmla="*/ 75 w 118"/>
              <a:gd name="T87" fmla="*/ 61 h 141"/>
              <a:gd name="T88" fmla="*/ 101 w 118"/>
              <a:gd name="T89" fmla="*/ 76 h 141"/>
              <a:gd name="T90" fmla="*/ 103 w 118"/>
              <a:gd name="T91" fmla="*/ 65 h 141"/>
              <a:gd name="T92" fmla="*/ 23 w 118"/>
              <a:gd name="T93" fmla="*/ 61 h 141"/>
              <a:gd name="T94" fmla="*/ 23 w 118"/>
              <a:gd name="T95" fmla="*/ 61 h 141"/>
              <a:gd name="T96" fmla="*/ 27 w 118"/>
              <a:gd name="T97" fmla="*/ 128 h 141"/>
              <a:gd name="T98" fmla="*/ 30 w 118"/>
              <a:gd name="T99" fmla="*/ 128 h 141"/>
              <a:gd name="T100" fmla="*/ 36 w 118"/>
              <a:gd name="T101" fmla="*/ 61 h 141"/>
              <a:gd name="T102" fmla="*/ 54 w 118"/>
              <a:gd name="T103" fmla="*/ 61 h 141"/>
              <a:gd name="T104" fmla="*/ 47 w 118"/>
              <a:gd name="T105" fmla="*/ 128 h 141"/>
              <a:gd name="T106" fmla="*/ 84 w 118"/>
              <a:gd name="T107" fmla="*/ 88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8" h="141">
                <a:moveTo>
                  <a:pt x="11" y="93"/>
                </a:moveTo>
                <a:cubicBezTo>
                  <a:pt x="13" y="93"/>
                  <a:pt x="13" y="93"/>
                  <a:pt x="13" y="93"/>
                </a:cubicBezTo>
                <a:cubicBezTo>
                  <a:pt x="13" y="100"/>
                  <a:pt x="13" y="100"/>
                  <a:pt x="13" y="100"/>
                </a:cubicBezTo>
                <a:cubicBezTo>
                  <a:pt x="11" y="100"/>
                  <a:pt x="11" y="100"/>
                  <a:pt x="11" y="100"/>
                </a:cubicBezTo>
                <a:lnTo>
                  <a:pt x="11" y="93"/>
                </a:lnTo>
                <a:close/>
                <a:moveTo>
                  <a:pt x="11" y="90"/>
                </a:moveTo>
                <a:cubicBezTo>
                  <a:pt x="13" y="90"/>
                  <a:pt x="13" y="90"/>
                  <a:pt x="13" y="90"/>
                </a:cubicBezTo>
                <a:cubicBezTo>
                  <a:pt x="13" y="82"/>
                  <a:pt x="13" y="82"/>
                  <a:pt x="13" y="82"/>
                </a:cubicBezTo>
                <a:cubicBezTo>
                  <a:pt x="11" y="82"/>
                  <a:pt x="11" y="82"/>
                  <a:pt x="11" y="82"/>
                </a:cubicBezTo>
                <a:lnTo>
                  <a:pt x="11" y="90"/>
                </a:lnTo>
                <a:close/>
                <a:moveTo>
                  <a:pt x="11" y="121"/>
                </a:moveTo>
                <a:cubicBezTo>
                  <a:pt x="13" y="121"/>
                  <a:pt x="13" y="121"/>
                  <a:pt x="13" y="121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11" y="113"/>
                  <a:pt x="11" y="113"/>
                </a:cubicBezTo>
                <a:lnTo>
                  <a:pt x="11" y="121"/>
                </a:lnTo>
                <a:close/>
                <a:moveTo>
                  <a:pt x="13" y="65"/>
                </a:moveTo>
                <a:cubicBezTo>
                  <a:pt x="13" y="64"/>
                  <a:pt x="14" y="63"/>
                  <a:pt x="14" y="63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2"/>
                  <a:pt x="11" y="64"/>
                  <a:pt x="11" y="65"/>
                </a:cubicBezTo>
                <a:cubicBezTo>
                  <a:pt x="11" y="69"/>
                  <a:pt x="11" y="69"/>
                  <a:pt x="11" y="69"/>
                </a:cubicBezTo>
                <a:cubicBezTo>
                  <a:pt x="13" y="69"/>
                  <a:pt x="13" y="69"/>
                  <a:pt x="13" y="69"/>
                </a:cubicBezTo>
                <a:lnTo>
                  <a:pt x="13" y="65"/>
                </a:lnTo>
                <a:close/>
                <a:moveTo>
                  <a:pt x="11" y="124"/>
                </a:moveTo>
                <a:cubicBezTo>
                  <a:pt x="11" y="127"/>
                  <a:pt x="14" y="129"/>
                  <a:pt x="16" y="130"/>
                </a:cubicBezTo>
                <a:cubicBezTo>
                  <a:pt x="17" y="128"/>
                  <a:pt x="17" y="128"/>
                  <a:pt x="17" y="128"/>
                </a:cubicBezTo>
                <a:cubicBezTo>
                  <a:pt x="15" y="127"/>
                  <a:pt x="13" y="126"/>
                  <a:pt x="13" y="124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11" y="124"/>
                  <a:pt x="11" y="124"/>
                  <a:pt x="11" y="124"/>
                </a:cubicBezTo>
                <a:close/>
                <a:moveTo>
                  <a:pt x="11" y="110"/>
                </a:moveTo>
                <a:cubicBezTo>
                  <a:pt x="13" y="110"/>
                  <a:pt x="13" y="110"/>
                  <a:pt x="13" y="110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11" y="103"/>
                  <a:pt x="11" y="103"/>
                  <a:pt x="11" y="103"/>
                </a:cubicBezTo>
                <a:lnTo>
                  <a:pt x="11" y="110"/>
                </a:lnTo>
                <a:close/>
                <a:moveTo>
                  <a:pt x="103" y="116"/>
                </a:moveTo>
                <a:cubicBezTo>
                  <a:pt x="101" y="116"/>
                  <a:pt x="101" y="116"/>
                  <a:pt x="101" y="116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83" y="112"/>
                  <a:pt x="83" y="112"/>
                  <a:pt x="83" y="112"/>
                </a:cubicBezTo>
                <a:cubicBezTo>
                  <a:pt x="73" y="112"/>
                  <a:pt x="65" y="104"/>
                  <a:pt x="65" y="94"/>
                </a:cubicBezTo>
                <a:cubicBezTo>
                  <a:pt x="65" y="84"/>
                  <a:pt x="73" y="76"/>
                  <a:pt x="83" y="76"/>
                </a:cubicBezTo>
                <a:cubicBezTo>
                  <a:pt x="107" y="76"/>
                  <a:pt x="107" y="76"/>
                  <a:pt x="107" y="76"/>
                </a:cubicBezTo>
                <a:cubicBezTo>
                  <a:pt x="107" y="62"/>
                  <a:pt x="107" y="62"/>
                  <a:pt x="107" y="62"/>
                </a:cubicBezTo>
                <a:cubicBezTo>
                  <a:pt x="107" y="58"/>
                  <a:pt x="104" y="55"/>
                  <a:pt x="101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10" y="55"/>
                  <a:pt x="7" y="58"/>
                  <a:pt x="7" y="62"/>
                </a:cubicBezTo>
                <a:cubicBezTo>
                  <a:pt x="7" y="127"/>
                  <a:pt x="7" y="127"/>
                  <a:pt x="7" y="127"/>
                </a:cubicBezTo>
                <a:cubicBezTo>
                  <a:pt x="7" y="131"/>
                  <a:pt x="10" y="134"/>
                  <a:pt x="14" y="134"/>
                </a:cubicBezTo>
                <a:cubicBezTo>
                  <a:pt x="101" y="134"/>
                  <a:pt x="101" y="134"/>
                  <a:pt x="101" y="134"/>
                </a:cubicBezTo>
                <a:cubicBezTo>
                  <a:pt x="104" y="134"/>
                  <a:pt x="107" y="131"/>
                  <a:pt x="107" y="127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14" y="113"/>
                  <a:pt x="114" y="113"/>
                  <a:pt x="114" y="113"/>
                </a:cubicBezTo>
                <a:cubicBezTo>
                  <a:pt x="114" y="127"/>
                  <a:pt x="114" y="127"/>
                  <a:pt x="114" y="127"/>
                </a:cubicBezTo>
                <a:cubicBezTo>
                  <a:pt x="114" y="135"/>
                  <a:pt x="108" y="141"/>
                  <a:pt x="101" y="141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6" y="141"/>
                  <a:pt x="0" y="135"/>
                  <a:pt x="0" y="12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54"/>
                  <a:pt x="6" y="48"/>
                  <a:pt x="14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22" y="45"/>
                  <a:pt x="22" y="45"/>
                  <a:pt x="22" y="45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0"/>
                  <a:pt x="70" y="0"/>
                  <a:pt x="73" y="3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4" y="34"/>
                  <a:pt x="104" y="38"/>
                  <a:pt x="101" y="41"/>
                </a:cubicBezTo>
                <a:cubicBezTo>
                  <a:pt x="96" y="46"/>
                  <a:pt x="96" y="46"/>
                  <a:pt x="96" y="46"/>
                </a:cubicBezTo>
                <a:cubicBezTo>
                  <a:pt x="94" y="48"/>
                  <a:pt x="94" y="48"/>
                  <a:pt x="94" y="48"/>
                </a:cubicBezTo>
                <a:cubicBezTo>
                  <a:pt x="101" y="48"/>
                  <a:pt x="101" y="48"/>
                  <a:pt x="101" y="48"/>
                </a:cubicBezTo>
                <a:cubicBezTo>
                  <a:pt x="108" y="48"/>
                  <a:pt x="114" y="54"/>
                  <a:pt x="114" y="62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8" y="112"/>
                  <a:pt x="118" y="112"/>
                  <a:pt x="118" y="112"/>
                </a:cubicBezTo>
                <a:cubicBezTo>
                  <a:pt x="103" y="112"/>
                  <a:pt x="103" y="112"/>
                  <a:pt x="103" y="112"/>
                </a:cubicBezTo>
                <a:lnTo>
                  <a:pt x="103" y="116"/>
                </a:lnTo>
                <a:close/>
                <a:moveTo>
                  <a:pt x="69" y="48"/>
                </a:moveTo>
                <a:cubicBezTo>
                  <a:pt x="69" y="47"/>
                  <a:pt x="69" y="46"/>
                  <a:pt x="69" y="45"/>
                </a:cubicBezTo>
                <a:cubicBezTo>
                  <a:pt x="69" y="42"/>
                  <a:pt x="68" y="40"/>
                  <a:pt x="66" y="38"/>
                </a:cubicBezTo>
                <a:cubicBezTo>
                  <a:pt x="60" y="32"/>
                  <a:pt x="50" y="33"/>
                  <a:pt x="44" y="39"/>
                </a:cubicBezTo>
                <a:cubicBezTo>
                  <a:pt x="42" y="41"/>
                  <a:pt x="41" y="43"/>
                  <a:pt x="40" y="45"/>
                </a:cubicBezTo>
                <a:cubicBezTo>
                  <a:pt x="40" y="46"/>
                  <a:pt x="39" y="47"/>
                  <a:pt x="39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6"/>
                  <a:pt x="48" y="45"/>
                </a:cubicBezTo>
                <a:cubicBezTo>
                  <a:pt x="48" y="45"/>
                  <a:pt x="48" y="44"/>
                  <a:pt x="48" y="44"/>
                </a:cubicBezTo>
                <a:cubicBezTo>
                  <a:pt x="46" y="42"/>
                  <a:pt x="46" y="42"/>
                  <a:pt x="46" y="42"/>
                </a:cubicBezTo>
                <a:cubicBezTo>
                  <a:pt x="48" y="41"/>
                  <a:pt x="48" y="41"/>
                  <a:pt x="48" y="41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2" y="41"/>
                  <a:pt x="53" y="40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2" y="43"/>
                  <a:pt x="51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0" y="46"/>
                  <a:pt x="50" y="47"/>
                  <a:pt x="50" y="47"/>
                </a:cubicBezTo>
                <a:cubicBezTo>
                  <a:pt x="51" y="48"/>
                  <a:pt x="52" y="48"/>
                  <a:pt x="54" y="47"/>
                </a:cubicBezTo>
                <a:cubicBezTo>
                  <a:pt x="57" y="45"/>
                  <a:pt x="59" y="45"/>
                  <a:pt x="60" y="47"/>
                </a:cubicBezTo>
                <a:cubicBezTo>
                  <a:pt x="61" y="47"/>
                  <a:pt x="61" y="48"/>
                  <a:pt x="61" y="48"/>
                </a:cubicBezTo>
                <a:lnTo>
                  <a:pt x="69" y="48"/>
                </a:lnTo>
                <a:close/>
                <a:moveTo>
                  <a:pt x="79" y="30"/>
                </a:moveTo>
                <a:cubicBezTo>
                  <a:pt x="79" y="30"/>
                  <a:pt x="79" y="29"/>
                  <a:pt x="79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7"/>
                  <a:pt x="77" y="26"/>
                  <a:pt x="77" y="26"/>
                </a:cubicBezTo>
                <a:cubicBezTo>
                  <a:pt x="77" y="26"/>
                  <a:pt x="76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3" y="24"/>
                  <a:pt x="73" y="24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2" y="25"/>
                  <a:pt x="72" y="25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5"/>
                  <a:pt x="72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0" y="25"/>
                  <a:pt x="70" y="25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69" y="26"/>
                  <a:pt x="69" y="26"/>
                </a:cubicBezTo>
                <a:cubicBezTo>
                  <a:pt x="69" y="26"/>
                  <a:pt x="69" y="27"/>
                  <a:pt x="69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7"/>
                  <a:pt x="68" y="27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9"/>
                  <a:pt x="68" y="29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8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3"/>
                  <a:pt x="68" y="33"/>
                </a:cubicBezTo>
                <a:cubicBezTo>
                  <a:pt x="68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70" y="34"/>
                  <a:pt x="70" y="34"/>
                </a:cubicBezTo>
                <a:cubicBezTo>
                  <a:pt x="70" y="34"/>
                  <a:pt x="70" y="34"/>
                  <a:pt x="70" y="34"/>
                </a:cubicBezTo>
                <a:cubicBezTo>
                  <a:pt x="70" y="34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6"/>
                  <a:pt x="73" y="36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4"/>
                </a:cubicBezTo>
                <a:cubicBezTo>
                  <a:pt x="76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8" y="33"/>
                  <a:pt x="78" y="33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8" y="33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31"/>
                  <a:pt x="79" y="31"/>
                  <a:pt x="79" y="30"/>
                </a:cubicBezTo>
                <a:cubicBezTo>
                  <a:pt x="79" y="30"/>
                  <a:pt x="79" y="30"/>
                  <a:pt x="79" y="30"/>
                </a:cubicBezTo>
                <a:close/>
                <a:moveTo>
                  <a:pt x="93" y="45"/>
                </a:moveTo>
                <a:cubicBezTo>
                  <a:pt x="99" y="39"/>
                  <a:pt x="99" y="39"/>
                  <a:pt x="99" y="39"/>
                </a:cubicBezTo>
                <a:cubicBezTo>
                  <a:pt x="99" y="39"/>
                  <a:pt x="99" y="39"/>
                  <a:pt x="99" y="39"/>
                </a:cubicBezTo>
                <a:cubicBezTo>
                  <a:pt x="100" y="38"/>
                  <a:pt x="100" y="35"/>
                  <a:pt x="99" y="34"/>
                </a:cubicBezTo>
                <a:cubicBezTo>
                  <a:pt x="71" y="6"/>
                  <a:pt x="71" y="6"/>
                  <a:pt x="71" y="6"/>
                </a:cubicBezTo>
                <a:cubicBezTo>
                  <a:pt x="69" y="4"/>
                  <a:pt x="67" y="4"/>
                  <a:pt x="65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26" y="45"/>
                  <a:pt x="26" y="45"/>
                  <a:pt x="26" y="45"/>
                </a:cubicBezTo>
                <a:cubicBezTo>
                  <a:pt x="23" y="48"/>
                  <a:pt x="23" y="48"/>
                  <a:pt x="23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0" y="45"/>
                  <a:pt x="30" y="45"/>
                  <a:pt x="30" y="45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4" y="12"/>
                  <a:pt x="64" y="12"/>
                </a:cubicBezTo>
                <a:cubicBezTo>
                  <a:pt x="64" y="12"/>
                  <a:pt x="64" y="13"/>
                  <a:pt x="64" y="13"/>
                </a:cubicBezTo>
                <a:cubicBezTo>
                  <a:pt x="66" y="14"/>
                  <a:pt x="69" y="14"/>
                  <a:pt x="71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3"/>
                  <a:pt x="93" y="33"/>
                  <a:pt x="93" y="33"/>
                </a:cubicBezTo>
                <a:cubicBezTo>
                  <a:pt x="92" y="33"/>
                  <a:pt x="92" y="33"/>
                  <a:pt x="92" y="34"/>
                </a:cubicBezTo>
                <a:cubicBezTo>
                  <a:pt x="90" y="35"/>
                  <a:pt x="90" y="38"/>
                  <a:pt x="91" y="40"/>
                </a:cubicBezTo>
                <a:cubicBezTo>
                  <a:pt x="92" y="40"/>
                  <a:pt x="92" y="40"/>
                  <a:pt x="92" y="41"/>
                </a:cubicBezTo>
                <a:cubicBezTo>
                  <a:pt x="92" y="41"/>
                  <a:pt x="93" y="41"/>
                  <a:pt x="93" y="41"/>
                </a:cubicBezTo>
                <a:cubicBezTo>
                  <a:pt x="93" y="41"/>
                  <a:pt x="93" y="41"/>
                  <a:pt x="92" y="41"/>
                </a:cubicBezTo>
                <a:cubicBezTo>
                  <a:pt x="89" y="45"/>
                  <a:pt x="89" y="45"/>
                  <a:pt x="89" y="45"/>
                </a:cubicBezTo>
                <a:cubicBezTo>
                  <a:pt x="86" y="48"/>
                  <a:pt x="86" y="48"/>
                  <a:pt x="86" y="48"/>
                </a:cubicBezTo>
                <a:cubicBezTo>
                  <a:pt x="90" y="48"/>
                  <a:pt x="90" y="48"/>
                  <a:pt x="90" y="48"/>
                </a:cubicBezTo>
                <a:lnTo>
                  <a:pt x="93" y="45"/>
                </a:lnTo>
                <a:close/>
                <a:moveTo>
                  <a:pt x="111" y="105"/>
                </a:moveTo>
                <a:cubicBezTo>
                  <a:pt x="111" y="84"/>
                  <a:pt x="111" y="84"/>
                  <a:pt x="111" y="84"/>
                </a:cubicBezTo>
                <a:cubicBezTo>
                  <a:pt x="83" y="84"/>
                  <a:pt x="83" y="84"/>
                  <a:pt x="83" y="84"/>
                </a:cubicBezTo>
                <a:cubicBezTo>
                  <a:pt x="77" y="84"/>
                  <a:pt x="72" y="88"/>
                  <a:pt x="72" y="94"/>
                </a:cubicBezTo>
                <a:cubicBezTo>
                  <a:pt x="72" y="100"/>
                  <a:pt x="77" y="105"/>
                  <a:pt x="83" y="105"/>
                </a:cubicBezTo>
                <a:lnTo>
                  <a:pt x="111" y="105"/>
                </a:lnTo>
                <a:close/>
                <a:moveTo>
                  <a:pt x="92" y="128"/>
                </a:moveTo>
                <a:cubicBezTo>
                  <a:pt x="92" y="130"/>
                  <a:pt x="92" y="130"/>
                  <a:pt x="92" y="130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98" y="130"/>
                  <a:pt x="99" y="130"/>
                  <a:pt x="99" y="129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98" y="128"/>
                  <a:pt x="97" y="128"/>
                  <a:pt x="97" y="128"/>
                </a:cubicBezTo>
                <a:lnTo>
                  <a:pt x="92" y="128"/>
                </a:lnTo>
                <a:close/>
                <a:moveTo>
                  <a:pt x="78" y="130"/>
                </a:moveTo>
                <a:cubicBezTo>
                  <a:pt x="78" y="128"/>
                  <a:pt x="78" y="128"/>
                  <a:pt x="78" y="128"/>
                </a:cubicBezTo>
                <a:cubicBezTo>
                  <a:pt x="71" y="128"/>
                  <a:pt x="71" y="128"/>
                  <a:pt x="71" y="128"/>
                </a:cubicBezTo>
                <a:cubicBezTo>
                  <a:pt x="71" y="130"/>
                  <a:pt x="71" y="130"/>
                  <a:pt x="71" y="130"/>
                </a:cubicBezTo>
                <a:lnTo>
                  <a:pt x="78" y="130"/>
                </a:lnTo>
                <a:close/>
                <a:moveTo>
                  <a:pt x="82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9" y="128"/>
                  <a:pt x="89" y="128"/>
                  <a:pt x="89" y="128"/>
                </a:cubicBezTo>
                <a:cubicBezTo>
                  <a:pt x="82" y="128"/>
                  <a:pt x="82" y="128"/>
                  <a:pt x="82" y="128"/>
                </a:cubicBezTo>
                <a:lnTo>
                  <a:pt x="82" y="130"/>
                </a:lnTo>
                <a:close/>
                <a:moveTo>
                  <a:pt x="1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2"/>
                  <a:pt x="13" y="72"/>
                  <a:pt x="13" y="72"/>
                </a:cubicBezTo>
                <a:cubicBezTo>
                  <a:pt x="11" y="72"/>
                  <a:pt x="11" y="72"/>
                  <a:pt x="11" y="72"/>
                </a:cubicBezTo>
                <a:lnTo>
                  <a:pt x="11" y="79"/>
                </a:lnTo>
                <a:close/>
                <a:moveTo>
                  <a:pt x="101" y="124"/>
                </a:moveTo>
                <a:cubicBezTo>
                  <a:pt x="101" y="125"/>
                  <a:pt x="101" y="125"/>
                  <a:pt x="100" y="126"/>
                </a:cubicBezTo>
                <a:cubicBezTo>
                  <a:pt x="102" y="127"/>
                  <a:pt x="102" y="127"/>
                  <a:pt x="102" y="127"/>
                </a:cubicBezTo>
                <a:cubicBezTo>
                  <a:pt x="103" y="126"/>
                  <a:pt x="103" y="125"/>
                  <a:pt x="103" y="124"/>
                </a:cubicBezTo>
                <a:cubicBezTo>
                  <a:pt x="103" y="119"/>
                  <a:pt x="103" y="119"/>
                  <a:pt x="103" y="119"/>
                </a:cubicBezTo>
                <a:cubicBezTo>
                  <a:pt x="101" y="119"/>
                  <a:pt x="101" y="119"/>
                  <a:pt x="101" y="119"/>
                </a:cubicBezTo>
                <a:lnTo>
                  <a:pt x="101" y="124"/>
                </a:lnTo>
                <a:close/>
                <a:moveTo>
                  <a:pt x="64" y="59"/>
                </a:moveTo>
                <a:cubicBezTo>
                  <a:pt x="57" y="59"/>
                  <a:pt x="57" y="59"/>
                  <a:pt x="57" y="59"/>
                </a:cubicBezTo>
                <a:cubicBezTo>
                  <a:pt x="57" y="61"/>
                  <a:pt x="57" y="61"/>
                  <a:pt x="57" y="61"/>
                </a:cubicBezTo>
                <a:cubicBezTo>
                  <a:pt x="64" y="61"/>
                  <a:pt x="64" y="61"/>
                  <a:pt x="64" y="61"/>
                </a:cubicBezTo>
                <a:lnTo>
                  <a:pt x="64" y="59"/>
                </a:lnTo>
                <a:close/>
                <a:moveTo>
                  <a:pt x="85" y="59"/>
                </a:moveTo>
                <a:cubicBezTo>
                  <a:pt x="78" y="59"/>
                  <a:pt x="78" y="59"/>
                  <a:pt x="78" y="59"/>
                </a:cubicBezTo>
                <a:cubicBezTo>
                  <a:pt x="78" y="61"/>
                  <a:pt x="78" y="61"/>
                  <a:pt x="78" y="61"/>
                </a:cubicBezTo>
                <a:cubicBezTo>
                  <a:pt x="85" y="61"/>
                  <a:pt x="85" y="61"/>
                  <a:pt x="85" y="61"/>
                </a:cubicBezTo>
                <a:lnTo>
                  <a:pt x="85" y="59"/>
                </a:lnTo>
                <a:close/>
                <a:moveTo>
                  <a:pt x="68" y="128"/>
                </a:moveTo>
                <a:cubicBezTo>
                  <a:pt x="61" y="128"/>
                  <a:pt x="61" y="128"/>
                  <a:pt x="61" y="128"/>
                </a:cubicBezTo>
                <a:cubicBezTo>
                  <a:pt x="61" y="130"/>
                  <a:pt x="61" y="130"/>
                  <a:pt x="61" y="130"/>
                </a:cubicBezTo>
                <a:cubicBezTo>
                  <a:pt x="68" y="130"/>
                  <a:pt x="68" y="130"/>
                  <a:pt x="68" y="130"/>
                </a:cubicBezTo>
                <a:lnTo>
                  <a:pt x="68" y="128"/>
                </a:lnTo>
                <a:close/>
                <a:moveTo>
                  <a:pt x="75" y="59"/>
                </a:moveTo>
                <a:cubicBezTo>
                  <a:pt x="67" y="59"/>
                  <a:pt x="67" y="59"/>
                  <a:pt x="67" y="59"/>
                </a:cubicBezTo>
                <a:cubicBezTo>
                  <a:pt x="67" y="61"/>
                  <a:pt x="67" y="61"/>
                  <a:pt x="67" y="61"/>
                </a:cubicBezTo>
                <a:cubicBezTo>
                  <a:pt x="75" y="61"/>
                  <a:pt x="75" y="61"/>
                  <a:pt x="75" y="61"/>
                </a:cubicBezTo>
                <a:lnTo>
                  <a:pt x="75" y="59"/>
                </a:lnTo>
                <a:close/>
                <a:moveTo>
                  <a:pt x="101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76"/>
                </a:lnTo>
                <a:close/>
                <a:moveTo>
                  <a:pt x="88" y="59"/>
                </a:moveTo>
                <a:cubicBezTo>
                  <a:pt x="88" y="61"/>
                  <a:pt x="88" y="61"/>
                  <a:pt x="88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95" y="59"/>
                  <a:pt x="95" y="59"/>
                  <a:pt x="95" y="59"/>
                </a:cubicBezTo>
                <a:lnTo>
                  <a:pt x="88" y="59"/>
                </a:lnTo>
                <a:close/>
                <a:moveTo>
                  <a:pt x="103" y="65"/>
                </a:moveTo>
                <a:cubicBezTo>
                  <a:pt x="103" y="62"/>
                  <a:pt x="101" y="60"/>
                  <a:pt x="98" y="59"/>
                </a:cubicBezTo>
                <a:cubicBezTo>
                  <a:pt x="98" y="61"/>
                  <a:pt x="98" y="61"/>
                  <a:pt x="98" y="61"/>
                </a:cubicBezTo>
                <a:cubicBezTo>
                  <a:pt x="100" y="62"/>
                  <a:pt x="101" y="63"/>
                  <a:pt x="101" y="65"/>
                </a:cubicBezTo>
                <a:cubicBezTo>
                  <a:pt x="101" y="65"/>
                  <a:pt x="101" y="65"/>
                  <a:pt x="101" y="65"/>
                </a:cubicBezTo>
                <a:cubicBezTo>
                  <a:pt x="103" y="65"/>
                  <a:pt x="103" y="65"/>
                  <a:pt x="103" y="65"/>
                </a:cubicBezTo>
                <a:close/>
                <a:moveTo>
                  <a:pt x="23" y="61"/>
                </a:moveTo>
                <a:cubicBezTo>
                  <a:pt x="23" y="59"/>
                  <a:pt x="23" y="59"/>
                  <a:pt x="23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7" y="59"/>
                  <a:pt x="16" y="59"/>
                  <a:pt x="15" y="59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61"/>
                  <a:pt x="17" y="61"/>
                  <a:pt x="18" y="61"/>
                </a:cubicBezTo>
                <a:lnTo>
                  <a:pt x="23" y="61"/>
                </a:lnTo>
                <a:close/>
                <a:moveTo>
                  <a:pt x="33" y="59"/>
                </a:moveTo>
                <a:cubicBezTo>
                  <a:pt x="26" y="59"/>
                  <a:pt x="26" y="59"/>
                  <a:pt x="26" y="59"/>
                </a:cubicBezTo>
                <a:cubicBezTo>
                  <a:pt x="26" y="61"/>
                  <a:pt x="26" y="61"/>
                  <a:pt x="26" y="61"/>
                </a:cubicBezTo>
                <a:cubicBezTo>
                  <a:pt x="33" y="61"/>
                  <a:pt x="33" y="61"/>
                  <a:pt x="33" y="61"/>
                </a:cubicBezTo>
                <a:lnTo>
                  <a:pt x="33" y="59"/>
                </a:lnTo>
                <a:close/>
                <a:moveTo>
                  <a:pt x="27" y="128"/>
                </a:moveTo>
                <a:cubicBezTo>
                  <a:pt x="20" y="128"/>
                  <a:pt x="20" y="128"/>
                  <a:pt x="20" y="128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27" y="130"/>
                  <a:pt x="27" y="130"/>
                  <a:pt x="27" y="130"/>
                </a:cubicBezTo>
                <a:lnTo>
                  <a:pt x="27" y="128"/>
                </a:lnTo>
                <a:close/>
                <a:moveTo>
                  <a:pt x="37" y="128"/>
                </a:moveTo>
                <a:cubicBezTo>
                  <a:pt x="30" y="128"/>
                  <a:pt x="30" y="128"/>
                  <a:pt x="30" y="128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37" y="130"/>
                  <a:pt x="37" y="130"/>
                  <a:pt x="37" y="130"/>
                </a:cubicBezTo>
                <a:lnTo>
                  <a:pt x="37" y="128"/>
                </a:lnTo>
                <a:close/>
                <a:moveTo>
                  <a:pt x="44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61"/>
                  <a:pt x="36" y="61"/>
                  <a:pt x="36" y="61"/>
                </a:cubicBezTo>
                <a:cubicBezTo>
                  <a:pt x="44" y="61"/>
                  <a:pt x="44" y="61"/>
                  <a:pt x="44" y="61"/>
                </a:cubicBezTo>
                <a:lnTo>
                  <a:pt x="44" y="59"/>
                </a:lnTo>
                <a:close/>
                <a:moveTo>
                  <a:pt x="54" y="59"/>
                </a:moveTo>
                <a:cubicBezTo>
                  <a:pt x="47" y="59"/>
                  <a:pt x="47" y="59"/>
                  <a:pt x="47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54" y="61"/>
                  <a:pt x="54" y="61"/>
                  <a:pt x="54" y="61"/>
                </a:cubicBezTo>
                <a:lnTo>
                  <a:pt x="54" y="59"/>
                </a:lnTo>
                <a:close/>
                <a:moveTo>
                  <a:pt x="47" y="128"/>
                </a:moveTo>
                <a:cubicBezTo>
                  <a:pt x="40" y="128"/>
                  <a:pt x="40" y="128"/>
                  <a:pt x="40" y="128"/>
                </a:cubicBezTo>
                <a:cubicBezTo>
                  <a:pt x="40" y="130"/>
                  <a:pt x="40" y="130"/>
                  <a:pt x="40" y="130"/>
                </a:cubicBezTo>
                <a:cubicBezTo>
                  <a:pt x="47" y="130"/>
                  <a:pt x="47" y="130"/>
                  <a:pt x="47" y="130"/>
                </a:cubicBezTo>
                <a:lnTo>
                  <a:pt x="47" y="128"/>
                </a:lnTo>
                <a:close/>
                <a:moveTo>
                  <a:pt x="58" y="128"/>
                </a:moveTo>
                <a:cubicBezTo>
                  <a:pt x="51" y="128"/>
                  <a:pt x="51" y="128"/>
                  <a:pt x="51" y="128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58" y="130"/>
                  <a:pt x="58" y="130"/>
                  <a:pt x="58" y="130"/>
                </a:cubicBezTo>
                <a:lnTo>
                  <a:pt x="58" y="128"/>
                </a:lnTo>
                <a:close/>
                <a:moveTo>
                  <a:pt x="84" y="88"/>
                </a:moveTo>
                <a:cubicBezTo>
                  <a:pt x="81" y="88"/>
                  <a:pt x="78" y="91"/>
                  <a:pt x="78" y="94"/>
                </a:cubicBezTo>
                <a:cubicBezTo>
                  <a:pt x="78" y="98"/>
                  <a:pt x="81" y="100"/>
                  <a:pt x="84" y="100"/>
                </a:cubicBezTo>
                <a:cubicBezTo>
                  <a:pt x="88" y="100"/>
                  <a:pt x="91" y="98"/>
                  <a:pt x="91" y="94"/>
                </a:cubicBezTo>
                <a:cubicBezTo>
                  <a:pt x="91" y="91"/>
                  <a:pt x="88" y="88"/>
                  <a:pt x="84" y="88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41" name="Freeform 30"/>
          <p:cNvSpPr>
            <a:spLocks noEditPoints="1"/>
          </p:cNvSpPr>
          <p:nvPr/>
        </p:nvSpPr>
        <p:spPr bwMode="auto">
          <a:xfrm>
            <a:off x="10861013" y="2642756"/>
            <a:ext cx="254092" cy="185002"/>
          </a:xfrm>
          <a:custGeom>
            <a:avLst/>
            <a:gdLst>
              <a:gd name="T0" fmla="*/ 9 w 140"/>
              <a:gd name="T1" fmla="*/ 0 h 102"/>
              <a:gd name="T2" fmla="*/ 0 w 140"/>
              <a:gd name="T3" fmla="*/ 93 h 102"/>
              <a:gd name="T4" fmla="*/ 131 w 140"/>
              <a:gd name="T5" fmla="*/ 102 h 102"/>
              <a:gd name="T6" fmla="*/ 140 w 140"/>
              <a:gd name="T7" fmla="*/ 9 h 102"/>
              <a:gd name="T8" fmla="*/ 136 w 140"/>
              <a:gd name="T9" fmla="*/ 93 h 102"/>
              <a:gd name="T10" fmla="*/ 9 w 140"/>
              <a:gd name="T11" fmla="*/ 98 h 102"/>
              <a:gd name="T12" fmla="*/ 4 w 140"/>
              <a:gd name="T13" fmla="*/ 9 h 102"/>
              <a:gd name="T14" fmla="*/ 131 w 140"/>
              <a:gd name="T15" fmla="*/ 4 h 102"/>
              <a:gd name="T16" fmla="*/ 136 w 140"/>
              <a:gd name="T17" fmla="*/ 93 h 102"/>
              <a:gd name="T18" fmla="*/ 129 w 140"/>
              <a:gd name="T19" fmla="*/ 11 h 102"/>
              <a:gd name="T20" fmla="*/ 11 w 140"/>
              <a:gd name="T21" fmla="*/ 32 h 102"/>
              <a:gd name="T22" fmla="*/ 11 w 140"/>
              <a:gd name="T23" fmla="*/ 70 h 102"/>
              <a:gd name="T24" fmla="*/ 129 w 140"/>
              <a:gd name="T25" fmla="*/ 91 h 102"/>
              <a:gd name="T26" fmla="*/ 11 w 140"/>
              <a:gd name="T27" fmla="*/ 70 h 102"/>
              <a:gd name="T28" fmla="*/ 51 w 140"/>
              <a:gd name="T29" fmla="*/ 65 h 102"/>
              <a:gd name="T30" fmla="*/ 62 w 140"/>
              <a:gd name="T31" fmla="*/ 37 h 102"/>
              <a:gd name="T32" fmla="*/ 49 w 140"/>
              <a:gd name="T33" fmla="*/ 37 h 102"/>
              <a:gd name="T34" fmla="*/ 39 w 140"/>
              <a:gd name="T35" fmla="*/ 65 h 102"/>
              <a:gd name="T36" fmla="*/ 28 w 140"/>
              <a:gd name="T37" fmla="*/ 37 h 102"/>
              <a:gd name="T38" fmla="*/ 38 w 140"/>
              <a:gd name="T39" fmla="*/ 58 h 102"/>
              <a:gd name="T40" fmla="*/ 95 w 140"/>
              <a:gd name="T41" fmla="*/ 59 h 102"/>
              <a:gd name="T42" fmla="*/ 106 w 140"/>
              <a:gd name="T43" fmla="*/ 65 h 102"/>
              <a:gd name="T44" fmla="*/ 107 w 140"/>
              <a:gd name="T45" fmla="*/ 37 h 102"/>
              <a:gd name="T46" fmla="*/ 86 w 140"/>
              <a:gd name="T47" fmla="*/ 65 h 102"/>
              <a:gd name="T48" fmla="*/ 95 w 140"/>
              <a:gd name="T49" fmla="*/ 59 h 102"/>
              <a:gd name="T50" fmla="*/ 105 w 140"/>
              <a:gd name="T51" fmla="*/ 54 h 102"/>
              <a:gd name="T52" fmla="*/ 103 w 140"/>
              <a:gd name="T53" fmla="*/ 43 h 102"/>
              <a:gd name="T54" fmla="*/ 79 w 140"/>
              <a:gd name="T55" fmla="*/ 57 h 102"/>
              <a:gd name="T56" fmla="*/ 74 w 140"/>
              <a:gd name="T57" fmla="*/ 53 h 102"/>
              <a:gd name="T58" fmla="*/ 67 w 140"/>
              <a:gd name="T59" fmla="*/ 48 h 102"/>
              <a:gd name="T60" fmla="*/ 69 w 140"/>
              <a:gd name="T61" fmla="*/ 39 h 102"/>
              <a:gd name="T62" fmla="*/ 83 w 140"/>
              <a:gd name="T63" fmla="*/ 39 h 102"/>
              <a:gd name="T64" fmla="*/ 81 w 140"/>
              <a:gd name="T65" fmla="*/ 45 h 102"/>
              <a:gd name="T66" fmla="*/ 76 w 140"/>
              <a:gd name="T67" fmla="*/ 41 h 102"/>
              <a:gd name="T68" fmla="*/ 72 w 140"/>
              <a:gd name="T69" fmla="*/ 44 h 102"/>
              <a:gd name="T70" fmla="*/ 77 w 140"/>
              <a:gd name="T71" fmla="*/ 48 h 102"/>
              <a:gd name="T72" fmla="*/ 84 w 140"/>
              <a:gd name="T73" fmla="*/ 56 h 102"/>
              <a:gd name="T74" fmla="*/ 74 w 140"/>
              <a:gd name="T75" fmla="*/ 65 h 102"/>
              <a:gd name="T76" fmla="*/ 64 w 140"/>
              <a:gd name="T77" fmla="*/ 61 h 102"/>
              <a:gd name="T78" fmla="*/ 68 w 140"/>
              <a:gd name="T79" fmla="*/ 56 h 102"/>
              <a:gd name="T80" fmla="*/ 74 w 140"/>
              <a:gd name="T81" fmla="*/ 6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02">
                <a:moveTo>
                  <a:pt x="13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98"/>
                  <a:pt x="4" y="102"/>
                  <a:pt x="9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6" y="102"/>
                  <a:pt x="140" y="98"/>
                  <a:pt x="140" y="93"/>
                </a:cubicBezTo>
                <a:cubicBezTo>
                  <a:pt x="140" y="9"/>
                  <a:pt x="140" y="9"/>
                  <a:pt x="140" y="9"/>
                </a:cubicBezTo>
                <a:cubicBezTo>
                  <a:pt x="140" y="4"/>
                  <a:pt x="136" y="0"/>
                  <a:pt x="131" y="0"/>
                </a:cubicBezTo>
                <a:close/>
                <a:moveTo>
                  <a:pt x="136" y="93"/>
                </a:moveTo>
                <a:cubicBezTo>
                  <a:pt x="136" y="96"/>
                  <a:pt x="134" y="98"/>
                  <a:pt x="131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6" y="98"/>
                  <a:pt x="4" y="96"/>
                  <a:pt x="4" y="93"/>
                </a:cubicBezTo>
                <a:cubicBezTo>
                  <a:pt x="4" y="9"/>
                  <a:pt x="4" y="9"/>
                  <a:pt x="4" y="9"/>
                </a:cubicBezTo>
                <a:cubicBezTo>
                  <a:pt x="4" y="6"/>
                  <a:pt x="6" y="4"/>
                  <a:pt x="9" y="4"/>
                </a:cubicBezTo>
                <a:cubicBezTo>
                  <a:pt x="131" y="4"/>
                  <a:pt x="131" y="4"/>
                  <a:pt x="131" y="4"/>
                </a:cubicBezTo>
                <a:cubicBezTo>
                  <a:pt x="134" y="4"/>
                  <a:pt x="136" y="6"/>
                  <a:pt x="136" y="9"/>
                </a:cubicBezTo>
                <a:lnTo>
                  <a:pt x="136" y="93"/>
                </a:lnTo>
                <a:close/>
                <a:moveTo>
                  <a:pt x="11" y="11"/>
                </a:moveTo>
                <a:cubicBezTo>
                  <a:pt x="129" y="11"/>
                  <a:pt x="129" y="11"/>
                  <a:pt x="129" y="11"/>
                </a:cubicBezTo>
                <a:cubicBezTo>
                  <a:pt x="129" y="32"/>
                  <a:pt x="129" y="32"/>
                  <a:pt x="129" y="32"/>
                </a:cubicBezTo>
                <a:cubicBezTo>
                  <a:pt x="11" y="32"/>
                  <a:pt x="11" y="32"/>
                  <a:pt x="11" y="32"/>
                </a:cubicBezTo>
                <a:lnTo>
                  <a:pt x="11" y="11"/>
                </a:lnTo>
                <a:close/>
                <a:moveTo>
                  <a:pt x="11" y="70"/>
                </a:moveTo>
                <a:cubicBezTo>
                  <a:pt x="129" y="70"/>
                  <a:pt x="129" y="70"/>
                  <a:pt x="129" y="70"/>
                </a:cubicBezTo>
                <a:cubicBezTo>
                  <a:pt x="129" y="91"/>
                  <a:pt x="129" y="91"/>
                  <a:pt x="129" y="91"/>
                </a:cubicBezTo>
                <a:cubicBezTo>
                  <a:pt x="11" y="91"/>
                  <a:pt x="11" y="91"/>
                  <a:pt x="11" y="91"/>
                </a:cubicBezTo>
                <a:lnTo>
                  <a:pt x="11" y="70"/>
                </a:lnTo>
                <a:close/>
                <a:moveTo>
                  <a:pt x="57" y="65"/>
                </a:moveTo>
                <a:cubicBezTo>
                  <a:pt x="51" y="65"/>
                  <a:pt x="51" y="65"/>
                  <a:pt x="51" y="65"/>
                </a:cubicBezTo>
                <a:cubicBezTo>
                  <a:pt x="57" y="37"/>
                  <a:pt x="57" y="37"/>
                  <a:pt x="57" y="37"/>
                </a:cubicBezTo>
                <a:cubicBezTo>
                  <a:pt x="62" y="37"/>
                  <a:pt x="62" y="37"/>
                  <a:pt x="62" y="37"/>
                </a:cubicBezTo>
                <a:lnTo>
                  <a:pt x="57" y="65"/>
                </a:lnTo>
                <a:close/>
                <a:moveTo>
                  <a:pt x="49" y="37"/>
                </a:moveTo>
                <a:cubicBezTo>
                  <a:pt x="55" y="37"/>
                  <a:pt x="55" y="37"/>
                  <a:pt x="55" y="37"/>
                </a:cubicBezTo>
                <a:cubicBezTo>
                  <a:pt x="39" y="65"/>
                  <a:pt x="39" y="65"/>
                  <a:pt x="39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28" y="37"/>
                  <a:pt x="28" y="37"/>
                  <a:pt x="28" y="37"/>
                </a:cubicBezTo>
                <a:cubicBezTo>
                  <a:pt x="34" y="37"/>
                  <a:pt x="34" y="37"/>
                  <a:pt x="34" y="37"/>
                </a:cubicBezTo>
                <a:cubicBezTo>
                  <a:pt x="38" y="58"/>
                  <a:pt x="38" y="58"/>
                  <a:pt x="38" y="58"/>
                </a:cubicBezTo>
                <a:lnTo>
                  <a:pt x="49" y="37"/>
                </a:lnTo>
                <a:close/>
                <a:moveTo>
                  <a:pt x="95" y="59"/>
                </a:moveTo>
                <a:cubicBezTo>
                  <a:pt x="106" y="59"/>
                  <a:pt x="106" y="59"/>
                  <a:pt x="106" y="59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12" y="65"/>
                  <a:pt x="112" y="65"/>
                  <a:pt x="112" y="65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1" y="37"/>
                  <a:pt x="101" y="37"/>
                  <a:pt x="101" y="37"/>
                </a:cubicBezTo>
                <a:cubicBezTo>
                  <a:pt x="86" y="65"/>
                  <a:pt x="86" y="65"/>
                  <a:pt x="86" y="65"/>
                </a:cubicBezTo>
                <a:cubicBezTo>
                  <a:pt x="91" y="65"/>
                  <a:pt x="91" y="65"/>
                  <a:pt x="91" y="65"/>
                </a:cubicBezTo>
                <a:lnTo>
                  <a:pt x="95" y="59"/>
                </a:lnTo>
                <a:close/>
                <a:moveTo>
                  <a:pt x="103" y="43"/>
                </a:moveTo>
                <a:cubicBezTo>
                  <a:pt x="105" y="54"/>
                  <a:pt x="105" y="54"/>
                  <a:pt x="105" y="54"/>
                </a:cubicBezTo>
                <a:cubicBezTo>
                  <a:pt x="97" y="54"/>
                  <a:pt x="97" y="54"/>
                  <a:pt x="97" y="54"/>
                </a:cubicBezTo>
                <a:lnTo>
                  <a:pt x="103" y="43"/>
                </a:lnTo>
                <a:close/>
                <a:moveTo>
                  <a:pt x="78" y="59"/>
                </a:moveTo>
                <a:cubicBezTo>
                  <a:pt x="78" y="59"/>
                  <a:pt x="79" y="58"/>
                  <a:pt x="79" y="57"/>
                </a:cubicBezTo>
                <a:cubicBezTo>
                  <a:pt x="79" y="56"/>
                  <a:pt x="79" y="56"/>
                  <a:pt x="78" y="55"/>
                </a:cubicBezTo>
                <a:cubicBezTo>
                  <a:pt x="77" y="55"/>
                  <a:pt x="76" y="54"/>
                  <a:pt x="74" y="53"/>
                </a:cubicBezTo>
                <a:cubicBezTo>
                  <a:pt x="72" y="52"/>
                  <a:pt x="70" y="51"/>
                  <a:pt x="69" y="51"/>
                </a:cubicBezTo>
                <a:cubicBezTo>
                  <a:pt x="68" y="50"/>
                  <a:pt x="68" y="49"/>
                  <a:pt x="67" y="48"/>
                </a:cubicBezTo>
                <a:cubicBezTo>
                  <a:pt x="66" y="47"/>
                  <a:pt x="66" y="46"/>
                  <a:pt x="66" y="45"/>
                </a:cubicBezTo>
                <a:cubicBezTo>
                  <a:pt x="66" y="43"/>
                  <a:pt x="67" y="41"/>
                  <a:pt x="69" y="39"/>
                </a:cubicBezTo>
                <a:cubicBezTo>
                  <a:pt x="70" y="38"/>
                  <a:pt x="73" y="37"/>
                  <a:pt x="76" y="37"/>
                </a:cubicBezTo>
                <a:cubicBezTo>
                  <a:pt x="79" y="37"/>
                  <a:pt x="82" y="38"/>
                  <a:pt x="83" y="39"/>
                </a:cubicBezTo>
                <a:cubicBezTo>
                  <a:pt x="85" y="41"/>
                  <a:pt x="86" y="43"/>
                  <a:pt x="86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1" y="44"/>
                  <a:pt x="80" y="43"/>
                  <a:pt x="79" y="42"/>
                </a:cubicBezTo>
                <a:cubicBezTo>
                  <a:pt x="79" y="42"/>
                  <a:pt x="77" y="41"/>
                  <a:pt x="76" y="41"/>
                </a:cubicBezTo>
                <a:cubicBezTo>
                  <a:pt x="74" y="41"/>
                  <a:pt x="73" y="42"/>
                  <a:pt x="73" y="42"/>
                </a:cubicBezTo>
                <a:cubicBezTo>
                  <a:pt x="72" y="43"/>
                  <a:pt x="72" y="43"/>
                  <a:pt x="72" y="44"/>
                </a:cubicBezTo>
                <a:cubicBezTo>
                  <a:pt x="72" y="45"/>
                  <a:pt x="72" y="46"/>
                  <a:pt x="72" y="46"/>
                </a:cubicBezTo>
                <a:cubicBezTo>
                  <a:pt x="73" y="47"/>
                  <a:pt x="74" y="47"/>
                  <a:pt x="77" y="48"/>
                </a:cubicBezTo>
                <a:cubicBezTo>
                  <a:pt x="80" y="50"/>
                  <a:pt x="82" y="51"/>
                  <a:pt x="83" y="52"/>
                </a:cubicBezTo>
                <a:cubicBezTo>
                  <a:pt x="84" y="53"/>
                  <a:pt x="84" y="54"/>
                  <a:pt x="84" y="56"/>
                </a:cubicBezTo>
                <a:cubicBezTo>
                  <a:pt x="84" y="59"/>
                  <a:pt x="84" y="61"/>
                  <a:pt x="82" y="63"/>
                </a:cubicBezTo>
                <a:cubicBezTo>
                  <a:pt x="80" y="64"/>
                  <a:pt x="77" y="65"/>
                  <a:pt x="74" y="65"/>
                </a:cubicBezTo>
                <a:cubicBezTo>
                  <a:pt x="71" y="65"/>
                  <a:pt x="69" y="65"/>
                  <a:pt x="67" y="64"/>
                </a:cubicBezTo>
                <a:cubicBezTo>
                  <a:pt x="66" y="63"/>
                  <a:pt x="64" y="62"/>
                  <a:pt x="64" y="61"/>
                </a:cubicBezTo>
                <a:cubicBezTo>
                  <a:pt x="63" y="59"/>
                  <a:pt x="63" y="58"/>
                  <a:pt x="63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9" y="58"/>
                  <a:pt x="69" y="59"/>
                </a:cubicBezTo>
                <a:cubicBezTo>
                  <a:pt x="70" y="60"/>
                  <a:pt x="71" y="60"/>
                  <a:pt x="74" y="60"/>
                </a:cubicBezTo>
                <a:cubicBezTo>
                  <a:pt x="75" y="60"/>
                  <a:pt x="77" y="60"/>
                  <a:pt x="78" y="59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558555" y="2487650"/>
            <a:ext cx="2955173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更全面的AI流量覆盖</a:t>
            </a:r>
            <a:endParaRPr lang="zh-CN" altLang="en-US" sz="1600" dirty="0">
              <a:solidFill>
                <a:srgbClr val="5372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Bebas" pitchFamily="2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AI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全生态流量入口，省市县多级霸屏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Bebas" pitchFamily="2" charset="0"/>
            </a:endParaRPr>
          </a:p>
        </p:txBody>
      </p:sp>
      <p:sp>
        <p:nvSpPr>
          <p:cNvPr id="45" name="TextBox 42"/>
          <p:cNvSpPr txBox="1"/>
          <p:nvPr/>
        </p:nvSpPr>
        <p:spPr>
          <a:xfrm>
            <a:off x="1558556" y="3741028"/>
            <a:ext cx="2354729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专业资料+系统讲解</a:t>
            </a:r>
            <a:endParaRPr lang="zh-CN" altLang="en-US" sz="1600" dirty="0">
              <a:solidFill>
                <a:srgbClr val="5372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Bebas" pitchFamily="2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提供完整培训与落地指导，快速上手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Bebas" pitchFamily="2" charset="0"/>
            </a:endParaRPr>
          </a:p>
        </p:txBody>
      </p:sp>
      <p:sp>
        <p:nvSpPr>
          <p:cNvPr id="46" name="TextBox 43"/>
          <p:cNvSpPr txBox="1"/>
          <p:nvPr/>
        </p:nvSpPr>
        <p:spPr>
          <a:xfrm>
            <a:off x="1558556" y="4904743"/>
            <a:ext cx="2036522" cy="811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zh-CN" altLang="en-US" sz="1600" dirty="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华文黑体" pitchFamily="2" charset="-122"/>
                <a:sym typeface="Bebas" pitchFamily="2" charset="0"/>
              </a:rPr>
              <a:t>独立售后群多对一</a:t>
            </a:r>
            <a:endParaRPr lang="zh-CN" altLang="en-US" sz="1600" dirty="0">
              <a:solidFill>
                <a:srgbClr val="537285"/>
              </a:solidFill>
              <a:latin typeface="微软雅黑" panose="020B0503020204020204" charset="-122"/>
              <a:ea typeface="微软雅黑" panose="020B0503020204020204" charset="-122"/>
              <a:cs typeface="华文黑体" pitchFamily="2" charset="-122"/>
              <a:sym typeface="Bebas" pitchFamily="2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Bebas" pitchFamily="2" charset="0"/>
              </a:rPr>
              <a:t>专属售后群，无忧售后支持，响应及时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47" name="TextBox 44"/>
          <p:cNvSpPr txBox="1"/>
          <p:nvPr/>
        </p:nvSpPr>
        <p:spPr>
          <a:xfrm>
            <a:off x="7782186" y="2487650"/>
            <a:ext cx="283685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成熟GEO优化系统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Bebas" pitchFamily="2" charset="0"/>
            </a:endParaRPr>
          </a:p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深耕本地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SEO+AI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Bebas" pitchFamily="2" charset="0"/>
              </a:rPr>
              <a:t>原生，开发经验丰富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Bebas" pitchFamily="2" charset="0"/>
            </a:endParaRPr>
          </a:p>
        </p:txBody>
      </p:sp>
      <p:sp>
        <p:nvSpPr>
          <p:cNvPr id="48" name="TextBox 45"/>
          <p:cNvSpPr txBox="1"/>
          <p:nvPr/>
        </p:nvSpPr>
        <p:spPr>
          <a:xfrm>
            <a:off x="8247626" y="3741028"/>
            <a:ext cx="2371417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华文黑体" pitchFamily="2" charset="-122"/>
                <a:sym typeface="Bebas" pitchFamily="2" charset="0"/>
              </a:rPr>
              <a:t>自主研发技术团队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Bebas" pitchFamily="2" charset="0"/>
            </a:endParaRPr>
          </a:p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Bebas" pitchFamily="2" charset="0"/>
              </a:rPr>
              <a:t>技术团队专业托底，持续迭代引擎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49" name="TextBox 46"/>
          <p:cNvSpPr txBox="1"/>
          <p:nvPr/>
        </p:nvSpPr>
        <p:spPr>
          <a:xfrm>
            <a:off x="8568088" y="4904743"/>
            <a:ext cx="2050955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华文黑体" pitchFamily="2" charset="-122"/>
                <a:sym typeface="Bebas" pitchFamily="2" charset="0"/>
              </a:rPr>
              <a:t>源头开发持续维护</a:t>
            </a:r>
            <a:endParaRPr lang="zh-CN" altLang="en-US" sz="1800" dirty="0">
              <a:solidFill>
                <a:srgbClr val="537285"/>
              </a:solidFill>
              <a:latin typeface="微软雅黑" panose="020B0503020204020204" charset="-122"/>
              <a:ea typeface="微软雅黑" panose="020B0503020204020204" charset="-122"/>
              <a:cs typeface="华文黑体" pitchFamily="2" charset="-122"/>
              <a:sym typeface="Bebas" pitchFamily="2" charset="0"/>
            </a:endParaRPr>
          </a:p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Bebas" pitchFamily="2" charset="0"/>
              </a:rPr>
              <a:t>公司级维护更新，系统长久稳定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/>
      <p:bldP spid="45" grpId="0"/>
      <p:bldP spid="46" grpId="0"/>
      <p:bldP spid="47" grpId="0"/>
      <p:bldP spid="48" grpId="0"/>
      <p:bldP spid="4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25502" y="372957"/>
            <a:ext cx="8489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2026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825754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合作媒体展示（持续增加中</a:t>
            </a:r>
            <a:r>
              <a:rPr lang="en-US" altLang="zh-CN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...</a:t>
            </a:r>
            <a:r>
              <a:rPr lang="en-US" altLang="zh-CN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Kartika" panose="02020503030404060203" pitchFamily="18" charset="0"/>
              </a:rPr>
              <a:t>)</a:t>
            </a:r>
            <a:endParaRPr lang="en-US" altLang="zh-CN" sz="4800" b="1" dirty="0" smtClean="0">
              <a:solidFill>
                <a:srgbClr val="124062"/>
              </a:solidFill>
              <a:latin typeface="微软雅黑" panose="020B0503020204020204" charset="-122"/>
              <a:ea typeface="微软雅黑" panose="020B0503020204020204" charset="-122"/>
              <a:cs typeface="Kartika" panose="02020503030404060203" pitchFamily="18" charset="0"/>
            </a:endParaRPr>
          </a:p>
        </p:txBody>
      </p:sp>
      <p:pic>
        <p:nvPicPr>
          <p:cNvPr id="4" name="图片 3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445" y="1722120"/>
            <a:ext cx="283210" cy="31051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95655" y="1722120"/>
            <a:ext cx="17291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省级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上市公司媒体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" name="图片 5" descr="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470" y="2086610"/>
            <a:ext cx="1722120" cy="690245"/>
          </a:xfrm>
          <a:prstGeom prst="rect">
            <a:avLst/>
          </a:prstGeom>
        </p:spPr>
      </p:pic>
      <p:pic>
        <p:nvPicPr>
          <p:cNvPr id="7" name="图片 6" descr="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34590" y="2011680"/>
            <a:ext cx="1908175" cy="765175"/>
          </a:xfrm>
          <a:prstGeom prst="rect">
            <a:avLst/>
          </a:prstGeom>
          <a:ln>
            <a:noFill/>
          </a:ln>
        </p:spPr>
      </p:pic>
      <p:pic>
        <p:nvPicPr>
          <p:cNvPr id="8" name="图片 7" descr="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445" y="3060700"/>
            <a:ext cx="282575" cy="2825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59155" y="3037840"/>
            <a:ext cx="203454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市级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县级媒体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6" name="图片 35" descr="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96910" y="3466465"/>
            <a:ext cx="1924050" cy="838200"/>
          </a:xfrm>
          <a:prstGeom prst="rect">
            <a:avLst/>
          </a:prstGeom>
        </p:spPr>
      </p:pic>
      <p:pic>
        <p:nvPicPr>
          <p:cNvPr id="38" name="图片 37" descr="23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03260" y="5136515"/>
            <a:ext cx="1924050" cy="838200"/>
          </a:xfrm>
          <a:prstGeom prst="rect">
            <a:avLst/>
          </a:prstGeom>
        </p:spPr>
      </p:pic>
      <p:pic>
        <p:nvPicPr>
          <p:cNvPr id="39" name="图片 38" descr="5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33650" y="5963920"/>
            <a:ext cx="1924050" cy="838200"/>
          </a:xfrm>
          <a:prstGeom prst="rect">
            <a:avLst/>
          </a:prstGeom>
        </p:spPr>
      </p:pic>
      <p:pic>
        <p:nvPicPr>
          <p:cNvPr id="40" name="图片 39" descr="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48810" y="5137785"/>
            <a:ext cx="1924050" cy="838200"/>
          </a:xfrm>
          <a:prstGeom prst="rect">
            <a:avLst/>
          </a:prstGeom>
        </p:spPr>
      </p:pic>
      <p:pic>
        <p:nvPicPr>
          <p:cNvPr id="41" name="图片 40" descr="7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48810" y="3486785"/>
            <a:ext cx="1924050" cy="838200"/>
          </a:xfrm>
          <a:prstGeom prst="rect">
            <a:avLst/>
          </a:prstGeom>
        </p:spPr>
      </p:pic>
      <p:pic>
        <p:nvPicPr>
          <p:cNvPr id="42" name="图片 41" descr="8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0710" y="4304665"/>
            <a:ext cx="1924050" cy="838200"/>
          </a:xfrm>
          <a:prstGeom prst="rect">
            <a:avLst/>
          </a:prstGeom>
        </p:spPr>
      </p:pic>
      <p:pic>
        <p:nvPicPr>
          <p:cNvPr id="45" name="图片 44" descr="9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72860" y="3466465"/>
            <a:ext cx="1924050" cy="838200"/>
          </a:xfrm>
          <a:prstGeom prst="rect">
            <a:avLst/>
          </a:prstGeom>
        </p:spPr>
      </p:pic>
      <p:pic>
        <p:nvPicPr>
          <p:cNvPr id="46" name="图片 45" descr="10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0710" y="3469005"/>
            <a:ext cx="1924050" cy="838200"/>
          </a:xfrm>
          <a:prstGeom prst="rect">
            <a:avLst/>
          </a:prstGeom>
        </p:spPr>
      </p:pic>
      <p:pic>
        <p:nvPicPr>
          <p:cNvPr id="47" name="图片 46" descr="11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26040" y="5145405"/>
            <a:ext cx="1924050" cy="838200"/>
          </a:xfrm>
          <a:prstGeom prst="rect">
            <a:avLst/>
          </a:prstGeom>
        </p:spPr>
      </p:pic>
      <p:pic>
        <p:nvPicPr>
          <p:cNvPr id="48" name="图片 47" descr="12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67950" y="3483610"/>
            <a:ext cx="1924050" cy="838200"/>
          </a:xfrm>
          <a:prstGeom prst="rect">
            <a:avLst/>
          </a:prstGeom>
        </p:spPr>
      </p:pic>
      <p:pic>
        <p:nvPicPr>
          <p:cNvPr id="49" name="图片 48" descr="13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72860" y="4307205"/>
            <a:ext cx="1924050" cy="838200"/>
          </a:xfrm>
          <a:prstGeom prst="rect">
            <a:avLst/>
          </a:prstGeom>
        </p:spPr>
      </p:pic>
      <p:pic>
        <p:nvPicPr>
          <p:cNvPr id="50" name="图片 49" descr="14"/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96910" y="4314825"/>
            <a:ext cx="1924050" cy="838200"/>
          </a:xfrm>
          <a:prstGeom prst="rect">
            <a:avLst/>
          </a:prstGeom>
        </p:spPr>
      </p:pic>
      <p:pic>
        <p:nvPicPr>
          <p:cNvPr id="51" name="图片 50" descr="15"/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48810" y="4324985"/>
            <a:ext cx="1924050" cy="838200"/>
          </a:xfrm>
          <a:prstGeom prst="rect">
            <a:avLst/>
          </a:prstGeom>
        </p:spPr>
      </p:pic>
      <p:pic>
        <p:nvPicPr>
          <p:cNvPr id="52" name="图片 51" descr="16"/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33650" y="5132705"/>
            <a:ext cx="1924050" cy="838200"/>
          </a:xfrm>
          <a:prstGeom prst="rect">
            <a:avLst/>
          </a:prstGeom>
          <a:ln>
            <a:noFill/>
          </a:ln>
        </p:spPr>
      </p:pic>
      <p:pic>
        <p:nvPicPr>
          <p:cNvPr id="53" name="图片 52" descr="17"/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62065" y="5125720"/>
            <a:ext cx="1924050" cy="838200"/>
          </a:xfrm>
          <a:prstGeom prst="rect">
            <a:avLst/>
          </a:prstGeom>
        </p:spPr>
      </p:pic>
      <p:pic>
        <p:nvPicPr>
          <p:cNvPr id="54" name="图片 53" descr="18"/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4760" y="4307205"/>
            <a:ext cx="1924050" cy="838200"/>
          </a:xfrm>
          <a:prstGeom prst="rect">
            <a:avLst/>
          </a:prstGeom>
        </p:spPr>
      </p:pic>
      <p:pic>
        <p:nvPicPr>
          <p:cNvPr id="55" name="图片 54" descr="19"/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23500" y="4307205"/>
            <a:ext cx="1924050" cy="838200"/>
          </a:xfrm>
          <a:prstGeom prst="rect">
            <a:avLst/>
          </a:prstGeom>
        </p:spPr>
      </p:pic>
      <p:pic>
        <p:nvPicPr>
          <p:cNvPr id="56" name="图片 55" descr="20"/>
          <p:cNvPicPr>
            <a:picLocks noChangeAspect="1"/>
          </p:cNvPicPr>
          <p:nvPr/>
        </p:nvPicPr>
        <p:blipFill>
          <a:blip r:embed="rId2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29205" y="3486785"/>
            <a:ext cx="1924050" cy="838200"/>
          </a:xfrm>
          <a:prstGeom prst="rect">
            <a:avLst/>
          </a:prstGeom>
        </p:spPr>
      </p:pic>
      <p:pic>
        <p:nvPicPr>
          <p:cNvPr id="57" name="图片 56" descr="21"/>
          <p:cNvPicPr>
            <a:picLocks noChangeAspect="1"/>
          </p:cNvPicPr>
          <p:nvPr/>
        </p:nvPicPr>
        <p:blipFill>
          <a:blip r:embed="rId2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0710" y="5974715"/>
            <a:ext cx="1924050" cy="838200"/>
          </a:xfrm>
          <a:prstGeom prst="rect">
            <a:avLst/>
          </a:prstGeom>
        </p:spPr>
      </p:pic>
      <p:pic>
        <p:nvPicPr>
          <p:cNvPr id="58" name="图片 57" descr="22"/>
          <p:cNvPicPr>
            <a:picLocks noChangeAspect="1"/>
          </p:cNvPicPr>
          <p:nvPr/>
        </p:nvPicPr>
        <p:blipFill>
          <a:blip r:embed="rId2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0710" y="5154295"/>
            <a:ext cx="1924050" cy="838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07722" y="372957"/>
            <a:ext cx="8489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2026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825754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Kartika" panose="02020503030404060203" pitchFamily="18" charset="0"/>
              </a:rPr>
              <a:t>合作媒体展示</a:t>
            </a:r>
            <a:r>
              <a:rPr lang="zh-CN" altLang="en-US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（持续增加中</a:t>
            </a:r>
            <a:r>
              <a:rPr lang="en-US" altLang="zh-CN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...</a:t>
            </a:r>
            <a:r>
              <a:rPr lang="en-US" altLang="zh-CN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Kartika" panose="02020503030404060203" pitchFamily="18" charset="0"/>
                <a:sym typeface="+mn-ea"/>
              </a:rPr>
              <a:t>)</a:t>
            </a:r>
            <a:endParaRPr lang="zh-CN" altLang="en-US" sz="4800" b="1" dirty="0" smtClean="0">
              <a:solidFill>
                <a:srgbClr val="124062"/>
              </a:solidFill>
              <a:latin typeface="微软雅黑" panose="020B0503020204020204" charset="-122"/>
              <a:ea typeface="微软雅黑" panose="020B0503020204020204" charset="-122"/>
              <a:cs typeface="Kartika" panose="02020503030404060203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95655" y="1722120"/>
            <a:ext cx="17291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商业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综合媒体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 descr="38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19705" y="2999740"/>
            <a:ext cx="1924050" cy="838200"/>
          </a:xfrm>
          <a:prstGeom prst="rect">
            <a:avLst/>
          </a:prstGeom>
        </p:spPr>
      </p:pic>
      <p:pic>
        <p:nvPicPr>
          <p:cNvPr id="3" name="图片 2" descr="2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5655" y="2161540"/>
            <a:ext cx="1924050" cy="838200"/>
          </a:xfrm>
          <a:prstGeom prst="rect">
            <a:avLst/>
          </a:prstGeom>
        </p:spPr>
      </p:pic>
      <p:pic>
        <p:nvPicPr>
          <p:cNvPr id="10" name="图片 9" descr="2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19705" y="2161540"/>
            <a:ext cx="1924050" cy="838200"/>
          </a:xfrm>
          <a:prstGeom prst="rect">
            <a:avLst/>
          </a:prstGeom>
        </p:spPr>
      </p:pic>
      <p:pic>
        <p:nvPicPr>
          <p:cNvPr id="11" name="图片 10" descr="2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5655" y="2999740"/>
            <a:ext cx="1924050" cy="838200"/>
          </a:xfrm>
          <a:prstGeom prst="rect">
            <a:avLst/>
          </a:prstGeom>
        </p:spPr>
      </p:pic>
      <p:pic>
        <p:nvPicPr>
          <p:cNvPr id="12" name="图片 11" descr="27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3755" y="2999740"/>
            <a:ext cx="1924050" cy="838200"/>
          </a:xfrm>
          <a:prstGeom prst="rect">
            <a:avLst/>
          </a:prstGeom>
        </p:spPr>
      </p:pic>
      <p:pic>
        <p:nvPicPr>
          <p:cNvPr id="13" name="图片 12" descr="28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3755" y="2161540"/>
            <a:ext cx="1924050" cy="838200"/>
          </a:xfrm>
          <a:prstGeom prst="rect">
            <a:avLst/>
          </a:prstGeom>
        </p:spPr>
      </p:pic>
      <p:pic>
        <p:nvPicPr>
          <p:cNvPr id="14" name="图片 13" descr="29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02650" y="3837940"/>
            <a:ext cx="1924050" cy="838200"/>
          </a:xfrm>
          <a:prstGeom prst="rect">
            <a:avLst/>
          </a:prstGeom>
        </p:spPr>
      </p:pic>
      <p:pic>
        <p:nvPicPr>
          <p:cNvPr id="15" name="图片 14" descr="30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19705" y="3834130"/>
            <a:ext cx="1924050" cy="838200"/>
          </a:xfrm>
          <a:prstGeom prst="rect">
            <a:avLst/>
          </a:prstGeom>
        </p:spPr>
      </p:pic>
      <p:pic>
        <p:nvPicPr>
          <p:cNvPr id="16" name="图片 15" descr="31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33595" y="3832860"/>
            <a:ext cx="1924050" cy="838200"/>
          </a:xfrm>
          <a:prstGeom prst="rect">
            <a:avLst/>
          </a:prstGeom>
        </p:spPr>
      </p:pic>
      <p:pic>
        <p:nvPicPr>
          <p:cNvPr id="17" name="图片 16" descr="32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67805" y="2999740"/>
            <a:ext cx="1924050" cy="838200"/>
          </a:xfrm>
          <a:prstGeom prst="rect">
            <a:avLst/>
          </a:prstGeom>
        </p:spPr>
      </p:pic>
      <p:pic>
        <p:nvPicPr>
          <p:cNvPr id="18" name="图片 17" descr="33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02015" y="2999740"/>
            <a:ext cx="1924050" cy="838200"/>
          </a:xfrm>
          <a:prstGeom prst="rect">
            <a:avLst/>
          </a:prstGeom>
        </p:spPr>
      </p:pic>
      <p:pic>
        <p:nvPicPr>
          <p:cNvPr id="19" name="图片 18" descr="34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5655" y="3843020"/>
            <a:ext cx="1924050" cy="838200"/>
          </a:xfrm>
          <a:prstGeom prst="rect">
            <a:avLst/>
          </a:prstGeom>
        </p:spPr>
      </p:pic>
      <p:pic>
        <p:nvPicPr>
          <p:cNvPr id="20" name="图片 19" descr="35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91855" y="2161540"/>
            <a:ext cx="1924050" cy="838200"/>
          </a:xfrm>
          <a:prstGeom prst="rect">
            <a:avLst/>
          </a:prstGeom>
        </p:spPr>
      </p:pic>
      <p:pic>
        <p:nvPicPr>
          <p:cNvPr id="21" name="图片 20" descr="36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6695" y="3832860"/>
            <a:ext cx="1924050" cy="838200"/>
          </a:xfrm>
          <a:prstGeom prst="rect">
            <a:avLst/>
          </a:prstGeom>
        </p:spPr>
      </p:pic>
      <p:pic>
        <p:nvPicPr>
          <p:cNvPr id="22" name="图片 21" descr="37"/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67805" y="2161540"/>
            <a:ext cx="1924050" cy="838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25502" y="372957"/>
            <a:ext cx="8489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2026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54787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b="1" dirty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案例</a:t>
            </a:r>
            <a:r>
              <a:rPr lang="en-US" altLang="zh-CN" sz="4800" b="1" dirty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4800" b="1" dirty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石</a:t>
            </a:r>
            <a:r>
              <a:rPr lang="zh-CN" altLang="en-US" sz="4800" b="1" dirty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材篇</a:t>
            </a:r>
            <a:endParaRPr lang="zh-CN" altLang="en-US" sz="4800" b="1" dirty="0">
              <a:solidFill>
                <a:srgbClr val="12406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14" name="图片 113" descr="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254500" y="1489710"/>
            <a:ext cx="2703830" cy="5202555"/>
          </a:xfrm>
          <a:prstGeom prst="rect">
            <a:avLst/>
          </a:prstGeom>
          <a:effectLst>
            <a:outerShdw blurRad="546100" dist="1270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4" name="图片 3" descr="微信图片_20260708113745_409_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F7F7F7">
                  <a:alpha val="100000"/>
                </a:srgbClr>
              </a:clrFrom>
              <a:clrTo>
                <a:srgbClr val="F7F7F7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25315" y="1612900"/>
            <a:ext cx="2343150" cy="4970780"/>
          </a:xfrm>
          <a:prstGeom prst="roundRect">
            <a:avLst>
              <a:gd name="adj" fmla="val 17533"/>
            </a:avLst>
          </a:prstGeom>
        </p:spPr>
      </p:pic>
      <p:pic>
        <p:nvPicPr>
          <p:cNvPr id="119" name="图片 118" descr="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35660" y="1482090"/>
            <a:ext cx="2703830" cy="5202555"/>
          </a:xfrm>
          <a:prstGeom prst="rect">
            <a:avLst/>
          </a:prstGeom>
          <a:effectLst>
            <a:outerShdw blurRad="546100" dist="1270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6" name="图片 5" descr="微信图片_20260708113743_407_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clrChange>
              <a:clrFrom>
                <a:srgbClr val="F7F7F7">
                  <a:alpha val="100000"/>
                </a:srgbClr>
              </a:clrFrom>
              <a:clrTo>
                <a:srgbClr val="F7F7F7">
                  <a:alpha val="100000"/>
                  <a:alpha val="0"/>
                </a:srgbClr>
              </a:clrTo>
            </a:clrChange>
          </a:blip>
          <a:srcRect r="953" b="9526"/>
          <a:stretch>
            <a:fillRect/>
          </a:stretch>
        </p:blipFill>
        <p:spPr>
          <a:xfrm>
            <a:off x="927735" y="1642745"/>
            <a:ext cx="2422525" cy="4920615"/>
          </a:xfrm>
          <a:prstGeom prst="roundRect">
            <a:avLst/>
          </a:prstGeom>
        </p:spPr>
      </p:pic>
      <p:pic>
        <p:nvPicPr>
          <p:cNvPr id="120" name="图片 119" descr="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16190" y="1472565"/>
            <a:ext cx="2703830" cy="5202555"/>
          </a:xfrm>
          <a:prstGeom prst="rect">
            <a:avLst/>
          </a:prstGeom>
          <a:effectLst>
            <a:outerShdw blurRad="546100" dist="1270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121" name="图片 12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clrChange>
              <a:clrFrom>
                <a:srgbClr val="F7F7F7">
                  <a:alpha val="100000"/>
                </a:srgbClr>
              </a:clrFrom>
              <a:clrTo>
                <a:srgbClr val="F7F7F7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62240" y="1612900"/>
            <a:ext cx="2400935" cy="4827905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25502" y="372957"/>
            <a:ext cx="8489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2026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515747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b="1" dirty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案例</a:t>
            </a:r>
            <a:r>
              <a:rPr lang="en-US" altLang="zh-CN" sz="4800" b="1" dirty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4800" b="1" dirty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电暖器篇</a:t>
            </a:r>
            <a:endParaRPr lang="zh-CN" altLang="en-US" sz="4800" b="1" dirty="0">
              <a:solidFill>
                <a:srgbClr val="12406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14" name="图片 113" descr="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254500" y="1489710"/>
            <a:ext cx="2703830" cy="5202555"/>
          </a:xfrm>
          <a:prstGeom prst="rect">
            <a:avLst/>
          </a:prstGeom>
          <a:effectLst>
            <a:outerShdw blurRad="546100" dist="1270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119" name="图片 118" descr="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35660" y="1482090"/>
            <a:ext cx="2703830" cy="5202555"/>
          </a:xfrm>
          <a:prstGeom prst="rect">
            <a:avLst/>
          </a:prstGeom>
          <a:effectLst>
            <a:outerShdw blurRad="546100" dist="1270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120" name="图片 119" descr="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16190" y="1472565"/>
            <a:ext cx="2703830" cy="5202555"/>
          </a:xfrm>
          <a:prstGeom prst="rect">
            <a:avLst/>
          </a:prstGeom>
          <a:effectLst>
            <a:outerShdw blurRad="546100" dist="1270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clrChange>
              <a:clrFrom>
                <a:srgbClr val="F7F7F7">
                  <a:alpha val="100000"/>
                </a:srgbClr>
              </a:clrFrom>
              <a:clrTo>
                <a:srgbClr val="F7F7F7">
                  <a:alpha val="100000"/>
                  <a:alpha val="0"/>
                </a:srgbClr>
              </a:clrTo>
            </a:clrChange>
          </a:blip>
          <a:srcRect t="3406" r="661" b="14610"/>
          <a:stretch>
            <a:fillRect/>
          </a:stretch>
        </p:blipFill>
        <p:spPr>
          <a:xfrm>
            <a:off x="1023620" y="1722755"/>
            <a:ext cx="2337435" cy="4545330"/>
          </a:xfrm>
          <a:prstGeom prst="round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clrChange>
              <a:clrFrom>
                <a:srgbClr val="F7F7F7">
                  <a:alpha val="100000"/>
                </a:srgbClr>
              </a:clrFrom>
              <a:clrTo>
                <a:srgbClr val="F7F7F7">
                  <a:alpha val="100000"/>
                  <a:alpha val="0"/>
                </a:srgbClr>
              </a:clrTo>
            </a:clrChange>
          </a:blip>
          <a:srcRect t="3639" r="778" b="13657"/>
          <a:stretch>
            <a:fillRect/>
          </a:stretch>
        </p:blipFill>
        <p:spPr>
          <a:xfrm>
            <a:off x="4451985" y="1682750"/>
            <a:ext cx="2308860" cy="4837430"/>
          </a:xfrm>
          <a:prstGeom prst="round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>
            <a:clrChange>
              <a:clrFrom>
                <a:srgbClr val="F7F7F7">
                  <a:alpha val="100000"/>
                </a:srgbClr>
              </a:clrFrom>
              <a:clrTo>
                <a:srgbClr val="F7F7F7">
                  <a:alpha val="100000"/>
                  <a:alpha val="0"/>
                </a:srgbClr>
              </a:clrTo>
            </a:clrChange>
          </a:blip>
          <a:srcRect t="3639" r="1033" b="11398"/>
          <a:stretch>
            <a:fillRect/>
          </a:stretch>
        </p:blipFill>
        <p:spPr>
          <a:xfrm>
            <a:off x="7821930" y="1616075"/>
            <a:ext cx="2289810" cy="4921885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16612" y="372957"/>
            <a:ext cx="8489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2026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54787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b="1" dirty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案例</a:t>
            </a:r>
            <a:r>
              <a:rPr lang="en-US" altLang="zh-CN" sz="4800" b="1" dirty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4800" b="1" dirty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反馈篇</a:t>
            </a:r>
            <a:endParaRPr lang="zh-CN" altLang="en-US" sz="4800" b="1" dirty="0">
              <a:solidFill>
                <a:srgbClr val="12406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5175" y="1501140"/>
            <a:ext cx="2489200" cy="4947285"/>
          </a:xfrm>
          <a:prstGeom prst="roundRect">
            <a:avLst/>
          </a:prstGeom>
          <a:ln>
            <a:solidFill>
              <a:srgbClr val="53728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1535" y="1482090"/>
            <a:ext cx="2537460" cy="4968875"/>
          </a:xfrm>
          <a:prstGeom prst="roundRect">
            <a:avLst/>
          </a:prstGeom>
          <a:ln>
            <a:solidFill>
              <a:srgbClr val="53728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445" y="1482090"/>
            <a:ext cx="2547620" cy="4960620"/>
          </a:xfrm>
          <a:prstGeom prst="roundRect">
            <a:avLst/>
          </a:prstGeom>
          <a:ln>
            <a:solidFill>
              <a:srgbClr val="53728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rcRect t="-1375" r="43561"/>
          <a:stretch>
            <a:fillRect/>
          </a:stretch>
        </p:blipFill>
        <p:spPr>
          <a:xfrm>
            <a:off x="8620760" y="1482090"/>
            <a:ext cx="2859405" cy="4966335"/>
          </a:xfrm>
          <a:prstGeom prst="roundRect">
            <a:avLst/>
          </a:prstGeom>
          <a:ln>
            <a:solidFill>
              <a:srgbClr val="53728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98299" y="2485311"/>
            <a:ext cx="2078122" cy="1286825"/>
            <a:chOff x="5498299" y="2485311"/>
            <a:chExt cx="2078122" cy="1286825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5904868" y="2485311"/>
              <a:ext cx="1671553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5498299" y="2909539"/>
              <a:ext cx="1671553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177376" y="0"/>
            <a:ext cx="1917343" cy="1163268"/>
            <a:chOff x="5177376" y="0"/>
            <a:chExt cx="1917343" cy="1163268"/>
          </a:xfrm>
        </p:grpSpPr>
        <p:cxnSp>
          <p:nvCxnSpPr>
            <p:cNvPr id="53" name="直接连接符 52"/>
            <p:cNvCxnSpPr/>
            <p:nvPr/>
          </p:nvCxnSpPr>
          <p:spPr>
            <a:xfrm flipV="1">
              <a:off x="5177376" y="300671"/>
              <a:ext cx="1671552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5423167" y="0"/>
              <a:ext cx="1671552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"/>
          <p:cNvSpPr txBox="1"/>
          <p:nvPr/>
        </p:nvSpPr>
        <p:spPr>
          <a:xfrm>
            <a:off x="4643005" y="3960297"/>
            <a:ext cx="32308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6000" b="1" dirty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</a:rPr>
              <a:t>方案推荐</a:t>
            </a:r>
            <a:endParaRPr lang="zh-CN" altLang="en-US" sz="6000" b="1" dirty="0">
              <a:solidFill>
                <a:srgbClr val="12406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KSO_Shape"/>
          <p:cNvSpPr/>
          <p:nvPr/>
        </p:nvSpPr>
        <p:spPr bwMode="auto">
          <a:xfrm>
            <a:off x="5498299" y="1431937"/>
            <a:ext cx="1038537" cy="996996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anose="020B050302020402020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898832" y="372957"/>
            <a:ext cx="8489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2026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68884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b="1" dirty="0" smtClean="0">
                <a:solidFill>
                  <a:srgbClr val="124062"/>
                </a:solidFill>
                <a:latin typeface="微软雅黑" panose="020B0503020204020204" charset="-122"/>
                <a:ea typeface="微软雅黑" panose="020B0503020204020204" charset="-122"/>
                <a:cs typeface="Kartika" panose="02020503030404060203" pitchFamily="18" charset="0"/>
                <a:sym typeface="+mn-ea"/>
              </a:rPr>
              <a:t>选择更适合您的增长引擎</a:t>
            </a:r>
            <a:endParaRPr lang="zh-CN" altLang="en-US" sz="4800" b="1" dirty="0" smtClean="0">
              <a:solidFill>
                <a:srgbClr val="124062"/>
              </a:solidFill>
              <a:latin typeface="微软雅黑" panose="020B0503020204020204" charset="-122"/>
              <a:ea typeface="微软雅黑" panose="020B0503020204020204" charset="-122"/>
              <a:cs typeface="Kartika" panose="02020503030404060203" pitchFamily="18" charset="0"/>
              <a:sym typeface="+mn-ea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376295" y="2034540"/>
            <a:ext cx="2324100" cy="4081145"/>
          </a:xfrm>
          <a:prstGeom prst="round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6021705" y="1903730"/>
            <a:ext cx="2392045" cy="4211955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8665210" y="2035175"/>
            <a:ext cx="2378075" cy="4080510"/>
          </a:xfrm>
          <a:prstGeom prst="roundRect">
            <a:avLst/>
          </a:prstGeom>
          <a:ln>
            <a:solidFill>
              <a:schemeClr val="bg2">
                <a:lumMod val="9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3575050" y="2214880"/>
            <a:ext cx="1153160" cy="4813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 b="1" dirty="0">
                <a:gradFill>
                  <a:gsLst>
                    <a:gs pos="50000">
                      <a:schemeClr val="accent3"/>
                    </a:gs>
                    <a:gs pos="0">
                      <a:schemeClr val="accent3">
                        <a:lumMod val="25000"/>
                        <a:lumOff val="75000"/>
                      </a:schemeClr>
                    </a:gs>
                    <a:gs pos="100000">
                      <a:schemeClr val="accent3">
                        <a:lumMod val="85000"/>
                      </a:schemeClr>
                    </a:gs>
                  </a:gsLst>
                  <a:lin ang="10200000" scaled="1"/>
                </a:gradFill>
                <a:latin typeface="华文中宋" panose="02010600040101010101" charset="-122"/>
                <a:ea typeface="华文中宋" panose="02010600040101010101" charset="-122"/>
              </a:rPr>
              <a:t>标准版</a:t>
            </a:r>
            <a:endParaRPr lang="zh-CN" altLang="en-US" sz="2000" b="1" dirty="0">
              <a:gradFill>
                <a:gsLst>
                  <a:gs pos="50000">
                    <a:schemeClr val="accent3"/>
                  </a:gs>
                  <a:gs pos="0">
                    <a:schemeClr val="accent3">
                      <a:lumMod val="25000"/>
                      <a:lumOff val="75000"/>
                    </a:schemeClr>
                  </a:gs>
                  <a:gs pos="100000">
                    <a:schemeClr val="accent3">
                      <a:lumMod val="85000"/>
                    </a:schemeClr>
                  </a:gs>
                </a:gsLst>
                <a:lin ang="10200000" scaled="1"/>
              </a:gra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575050" y="2815590"/>
            <a:ext cx="1747520" cy="4699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800" b="1">
                <a:solidFill>
                  <a:srgbClr val="12406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¥8,980</a:t>
            </a:r>
            <a:r>
              <a:rPr lang="zh-CN" altLang="en-US"/>
              <a:t>/年</a:t>
            </a:r>
            <a:endParaRPr lang="zh-CN" altLang="en-US"/>
          </a:p>
          <a:p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3518535" y="3421380"/>
            <a:ext cx="2055495" cy="7505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>
                <a:solidFill>
                  <a:srgbClr val="A1B0B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定位:稳健入门布局，适配步入稳定运营阶段的小型企业</a:t>
            </a:r>
            <a:endParaRPr lang="zh-CN" altLang="en-US" sz="1400">
              <a:solidFill>
                <a:srgbClr val="A1B0BA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575050" y="4495800"/>
            <a:ext cx="1247775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buClrTx/>
              <a:buSzTx/>
              <a:buFontTx/>
            </a:pPr>
            <a:r>
              <a:rPr lang="zh-CN" altLang="en-US" sz="120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快速通道</a:t>
            </a:r>
            <a:r>
              <a:rPr lang="zh-CN" altLang="en-US" sz="120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  <a:endParaRPr lang="zh-CN" altLang="en-US" sz="1200">
              <a:solidFill>
                <a:srgbClr val="5372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r>
              <a:rPr lang="zh-CN" altLang="en-US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endParaRPr lang="zh-CN" altLang="en-US" sz="1400" b="1">
              <a:solidFill>
                <a:srgbClr val="537285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728210" y="4495800"/>
            <a:ext cx="123698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媒体发稿</a:t>
            </a:r>
            <a:r>
              <a:rPr lang="zh-CN" altLang="en-US" sz="120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zh-CN" altLang="en-US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条</a:t>
            </a:r>
            <a:endParaRPr lang="zh-CN" altLang="en-US" sz="1400" b="1">
              <a:solidFill>
                <a:srgbClr val="537285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 flipV="1">
            <a:off x="3575050" y="2714625"/>
            <a:ext cx="1911985" cy="1778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3575050" y="4311015"/>
            <a:ext cx="1911985" cy="1778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4675505" y="4495800"/>
            <a:ext cx="0" cy="61341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V="1">
            <a:off x="6226810" y="2579370"/>
            <a:ext cx="1911985" cy="17780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V="1">
            <a:off x="8896350" y="2682240"/>
            <a:ext cx="1911985" cy="1778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flipV="1">
            <a:off x="6226810" y="4131945"/>
            <a:ext cx="1911985" cy="17780"/>
          </a:xfrm>
          <a:prstGeom prst="line">
            <a:avLst/>
          </a:prstGeom>
          <a:ln>
            <a:solidFill>
              <a:srgbClr val="537285"/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 flipV="1">
            <a:off x="8900160" y="4227830"/>
            <a:ext cx="1911985" cy="1778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7275830" y="4434840"/>
            <a:ext cx="0" cy="613410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9975850" y="4509135"/>
            <a:ext cx="0" cy="61341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1" name="文本框 50"/>
          <p:cNvSpPr txBox="1"/>
          <p:nvPr/>
        </p:nvSpPr>
        <p:spPr>
          <a:xfrm>
            <a:off x="6139815" y="2124075"/>
            <a:ext cx="207073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 b="1" dirty="0">
                <a:gradFill>
                  <a:gsLst>
                    <a:gs pos="50000">
                      <a:schemeClr val="accent3"/>
                    </a:gs>
                    <a:gs pos="0">
                      <a:schemeClr val="accent3">
                        <a:lumMod val="25000"/>
                        <a:lumOff val="75000"/>
                      </a:schemeClr>
                    </a:gs>
                    <a:gs pos="100000">
                      <a:schemeClr val="accent3">
                        <a:lumMod val="85000"/>
                      </a:schemeClr>
                    </a:gs>
                  </a:gsLst>
                  <a:lin ang="10200000" scaled="1"/>
                </a:gradFill>
                <a:latin typeface="华文中宋" panose="02010600040101010101" charset="-122"/>
                <a:ea typeface="华文中宋" panose="02010600040101010101" charset="-122"/>
              </a:rPr>
              <a:t>增强版</a:t>
            </a:r>
            <a:r>
              <a:rPr lang="zh-CN" altLang="en-US" sz="2000" b="1" dirty="0">
                <a:solidFill>
                  <a:srgbClr val="537285"/>
                </a:solidFill>
                <a:latin typeface="华文中宋" panose="02010600040101010101" charset="-122"/>
                <a:ea typeface="华文中宋" panose="02010600040101010101" charset="-122"/>
              </a:rPr>
              <a:t>(官方推荐)</a:t>
            </a:r>
            <a:endParaRPr lang="zh-CN" altLang="en-US" sz="2000" b="1" dirty="0">
              <a:solidFill>
                <a:srgbClr val="537285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6185535" y="2661285"/>
            <a:ext cx="1885950" cy="521970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txBody>
          <a:bodyPr wrap="square" rtlCol="0" anchor="t">
            <a:spAutoFit/>
          </a:bodyPr>
          <a:p>
            <a:r>
              <a:rPr lang="zh-CN" altLang="en-US" sz="2800" b="1">
                <a:solidFill>
                  <a:srgbClr val="12406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¥15,980</a:t>
            </a:r>
            <a:r>
              <a:rPr lang="zh-CN" altLang="en-US"/>
              <a:t>/年</a:t>
            </a:r>
            <a:endParaRPr lang="zh-CN" altLang="en-US"/>
          </a:p>
        </p:txBody>
      </p:sp>
      <p:sp>
        <p:nvSpPr>
          <p:cNvPr id="53" name="文本框 52"/>
          <p:cNvSpPr txBox="1"/>
          <p:nvPr/>
        </p:nvSpPr>
        <p:spPr>
          <a:xfrm>
            <a:off x="6198870" y="3337560"/>
            <a:ext cx="201168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400">
                <a:solidFill>
                  <a:srgbClr val="A1B0B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定位:性价比之王，适配</a:t>
            </a:r>
            <a:r>
              <a:rPr lang="zh-CN" altLang="en-US" sz="1400">
                <a:solidFill>
                  <a:srgbClr val="A1B0B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需加大曝光量、</a:t>
            </a:r>
            <a:r>
              <a:rPr lang="zh-CN" altLang="en-US" sz="1400">
                <a:solidFill>
                  <a:srgbClr val="A1B0B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品类多</a:t>
            </a:r>
            <a:r>
              <a:rPr lang="zh-CN" altLang="en-US" sz="1400">
                <a:solidFill>
                  <a:srgbClr val="A1B0B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的成长型企业</a:t>
            </a:r>
            <a:endParaRPr lang="zh-CN" altLang="en-US" sz="1400">
              <a:solidFill>
                <a:srgbClr val="A1B0BA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6226810" y="4410710"/>
            <a:ext cx="1083945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快速通道</a:t>
            </a:r>
            <a:r>
              <a:rPr lang="zh-CN" altLang="en-US" sz="120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2000</a:t>
            </a:r>
            <a:r>
              <a:rPr lang="zh-CN" altLang="en-US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endParaRPr lang="zh-CN" altLang="en-US" sz="1400" b="1">
              <a:solidFill>
                <a:srgbClr val="537285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7374255" y="4410710"/>
            <a:ext cx="110363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媒体发稿</a:t>
            </a:r>
            <a:r>
              <a:rPr lang="zh-CN" altLang="en-US" sz="120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  <a:endParaRPr lang="zh-CN" altLang="en-US" sz="1400">
              <a:solidFill>
                <a:srgbClr val="5372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zh-CN" altLang="en-US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条</a:t>
            </a:r>
            <a:endParaRPr lang="zh-CN" altLang="en-US" sz="1400" b="1">
              <a:solidFill>
                <a:srgbClr val="537285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8900160" y="2216785"/>
            <a:ext cx="104203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 b="1" dirty="0">
                <a:gradFill>
                  <a:gsLst>
                    <a:gs pos="50000">
                      <a:schemeClr val="accent3"/>
                    </a:gs>
                    <a:gs pos="0">
                      <a:schemeClr val="accent3">
                        <a:lumMod val="25000"/>
                        <a:lumOff val="75000"/>
                      </a:schemeClr>
                    </a:gs>
                    <a:gs pos="100000">
                      <a:schemeClr val="accent3">
                        <a:lumMod val="85000"/>
                      </a:schemeClr>
                    </a:gs>
                  </a:gsLst>
                  <a:lin ang="10200000" scaled="1"/>
                </a:gradFill>
                <a:latin typeface="华文中宋" panose="02010600040101010101" charset="-122"/>
                <a:ea typeface="华文中宋" panose="02010600040101010101" charset="-122"/>
              </a:rPr>
              <a:t>至尊版</a:t>
            </a:r>
            <a:endParaRPr lang="zh-CN" altLang="en-US" sz="2000" b="1" dirty="0">
              <a:gradFill>
                <a:gsLst>
                  <a:gs pos="50000">
                    <a:schemeClr val="accent3"/>
                  </a:gs>
                  <a:gs pos="0">
                    <a:schemeClr val="accent3">
                      <a:lumMod val="25000"/>
                      <a:lumOff val="75000"/>
                    </a:schemeClr>
                  </a:gs>
                  <a:gs pos="100000">
                    <a:schemeClr val="accent3">
                      <a:lumMod val="85000"/>
                    </a:schemeClr>
                  </a:gs>
                </a:gsLst>
                <a:lin ang="5400000" scaled="1"/>
              </a:gra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8828405" y="2763520"/>
            <a:ext cx="169862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>
                <a:solidFill>
                  <a:srgbClr val="12406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¥28,980</a:t>
            </a:r>
            <a:r>
              <a:rPr lang="zh-CN" altLang="en-US"/>
              <a:t>/年</a:t>
            </a:r>
            <a:endParaRPr lang="zh-CN" altLang="en-US"/>
          </a:p>
        </p:txBody>
      </p:sp>
      <p:sp>
        <p:nvSpPr>
          <p:cNvPr id="58" name="文本框 57"/>
          <p:cNvSpPr txBox="1"/>
          <p:nvPr/>
        </p:nvSpPr>
        <p:spPr>
          <a:xfrm>
            <a:off x="8900160" y="3388360"/>
            <a:ext cx="1978025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400">
                <a:solidFill>
                  <a:srgbClr val="A1B0B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定位:追求极致，全方位覆盖最大化商机，</a:t>
            </a:r>
            <a:r>
              <a:rPr lang="zh-CN" altLang="en-US" sz="1400">
                <a:solidFill>
                  <a:srgbClr val="A1B0B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可免去自主运维麻烦</a:t>
            </a:r>
            <a:endParaRPr lang="zh-CN" altLang="en-US" sz="1400">
              <a:solidFill>
                <a:srgbClr val="A1B0BA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8828405" y="4495800"/>
            <a:ext cx="121285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快速通道</a:t>
            </a:r>
            <a:r>
              <a:rPr lang="zh-CN" altLang="en-US" sz="120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  <a:endParaRPr lang="zh-CN" altLang="en-US" sz="1200">
              <a:solidFill>
                <a:srgbClr val="5372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3000</a:t>
            </a:r>
            <a:r>
              <a:rPr lang="zh-CN" altLang="en-US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endParaRPr lang="zh-CN" altLang="en-US" sz="1400" b="1">
              <a:solidFill>
                <a:srgbClr val="537285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10022840" y="4495800"/>
            <a:ext cx="1198245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媒体发稿</a:t>
            </a:r>
            <a:r>
              <a:rPr lang="zh-CN" altLang="en-US" sz="120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  <a:endParaRPr lang="zh-CN" altLang="en-US" sz="1400">
              <a:solidFill>
                <a:srgbClr val="5372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buClrTx/>
              <a:buSzTx/>
              <a:buFontTx/>
            </a:pPr>
            <a:r>
              <a:rPr lang="en-US" altLang="zh-CN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zh-CN" altLang="en-US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条</a:t>
            </a:r>
            <a:endParaRPr lang="zh-CN" altLang="en-US" sz="1400" b="1">
              <a:solidFill>
                <a:srgbClr val="537285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4" name="图片 63" descr="五角星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40000">
            <a:off x="7934960" y="1659255"/>
            <a:ext cx="566420" cy="601980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720725" y="2037080"/>
            <a:ext cx="2324100" cy="4081145"/>
          </a:xfrm>
          <a:prstGeom prst="round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919480" y="2217420"/>
            <a:ext cx="1153160" cy="4813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 b="1" dirty="0">
                <a:gradFill>
                  <a:gsLst>
                    <a:gs pos="50000">
                      <a:schemeClr val="accent3"/>
                    </a:gs>
                    <a:gs pos="0">
                      <a:schemeClr val="accent3">
                        <a:lumMod val="25000"/>
                        <a:lumOff val="75000"/>
                      </a:schemeClr>
                    </a:gs>
                    <a:gs pos="100000">
                      <a:schemeClr val="accent3">
                        <a:lumMod val="85000"/>
                      </a:schemeClr>
                    </a:gs>
                  </a:gsLst>
                  <a:lin ang="10200000" scaled="1"/>
                </a:gradFill>
                <a:latin typeface="华文中宋" panose="02010600040101010101" charset="-122"/>
                <a:ea typeface="华文中宋" panose="02010600040101010101" charset="-122"/>
              </a:rPr>
              <a:t>优惠版</a:t>
            </a:r>
            <a:endParaRPr lang="zh-CN" altLang="en-US" sz="2000" b="1" dirty="0">
              <a:gradFill>
                <a:gsLst>
                  <a:gs pos="50000">
                    <a:schemeClr val="accent3"/>
                  </a:gs>
                  <a:gs pos="0">
                    <a:schemeClr val="accent3">
                      <a:lumMod val="25000"/>
                      <a:lumOff val="75000"/>
                    </a:schemeClr>
                  </a:gs>
                  <a:gs pos="100000">
                    <a:schemeClr val="accent3">
                      <a:lumMod val="85000"/>
                    </a:schemeClr>
                  </a:gs>
                </a:gsLst>
                <a:lin ang="10200000" scaled="1"/>
              </a:gra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19480" y="2815590"/>
            <a:ext cx="1747520" cy="4699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800" b="1">
                <a:solidFill>
                  <a:srgbClr val="12406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¥</a:t>
            </a:r>
            <a:r>
              <a:rPr lang="en-US" altLang="zh-CN" sz="2800" b="1">
                <a:solidFill>
                  <a:srgbClr val="12406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  <a:r>
              <a:rPr lang="zh-CN" altLang="en-US" sz="2800" b="1">
                <a:solidFill>
                  <a:srgbClr val="12406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,980</a:t>
            </a:r>
            <a:r>
              <a:rPr lang="zh-CN" altLang="en-US"/>
              <a:t>/季度</a:t>
            </a:r>
            <a:endParaRPr lang="zh-CN" altLang="en-US"/>
          </a:p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862965" y="3388360"/>
            <a:ext cx="2055495" cy="7505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>
                <a:solidFill>
                  <a:srgbClr val="A1B0B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定位:超低门槛试水，适配个体商户、微型初创店铺、首次接触的新手</a:t>
            </a:r>
            <a:endParaRPr lang="zh-CN" altLang="en-US" sz="1400">
              <a:solidFill>
                <a:srgbClr val="A1B0BA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98525" y="4495800"/>
            <a:ext cx="1247775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快速通道:</a:t>
            </a:r>
            <a:endParaRPr lang="zh-CN" altLang="en-US" sz="1200">
              <a:solidFill>
                <a:srgbClr val="5372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</a:t>
            </a:r>
            <a:r>
              <a:rPr lang="zh-CN" altLang="en-US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endParaRPr lang="zh-CN" altLang="en-US" sz="1400" b="1">
              <a:solidFill>
                <a:srgbClr val="537285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983105" y="4495800"/>
            <a:ext cx="123698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媒体</a:t>
            </a:r>
            <a:r>
              <a:rPr lang="zh-CN" altLang="en-US" sz="120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发稿: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</a:t>
            </a:r>
            <a:r>
              <a:rPr lang="zh-CN" altLang="en-US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条</a:t>
            </a:r>
            <a:endParaRPr lang="zh-CN" altLang="en-US" sz="1400" b="1">
              <a:solidFill>
                <a:srgbClr val="537285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919480" y="2717165"/>
            <a:ext cx="1911985" cy="1778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919480" y="4313555"/>
            <a:ext cx="1911985" cy="1778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927860" y="4553585"/>
            <a:ext cx="0" cy="61341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898525" y="5184775"/>
            <a:ext cx="1247775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关键词数: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</a:t>
            </a:r>
            <a:r>
              <a:rPr lang="zh-CN" altLang="en-US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endParaRPr lang="zh-CN" altLang="en-US" sz="1400" b="1">
              <a:solidFill>
                <a:srgbClr val="537285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983105" y="5184775"/>
            <a:ext cx="1247775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文章条数</a:t>
            </a:r>
            <a:r>
              <a:rPr lang="zh-CN" altLang="en-US"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0万条</a:t>
            </a:r>
            <a:endParaRPr lang="zh-CN" altLang="en-US" sz="1400" b="1">
              <a:solidFill>
                <a:srgbClr val="537285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75050" y="5184775"/>
            <a:ext cx="1247775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关键词数</a:t>
            </a:r>
            <a:r>
              <a:rPr lang="zh-CN" altLang="en-US" sz="120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200</a:t>
            </a:r>
            <a:r>
              <a:rPr lang="zh-CN" altLang="en-US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endParaRPr lang="zh-CN" altLang="en-US" sz="1400" b="1">
              <a:solidFill>
                <a:srgbClr val="537285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699635" y="5187315"/>
            <a:ext cx="1247775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文章条数</a:t>
            </a:r>
            <a:r>
              <a:rPr lang="zh-CN" altLang="en-US" sz="120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100万条</a:t>
            </a:r>
            <a:endParaRPr lang="zh-CN" altLang="en-US" sz="1400" b="1">
              <a:solidFill>
                <a:srgbClr val="537285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226810" y="5125085"/>
            <a:ext cx="1247775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关键词数</a:t>
            </a:r>
            <a:r>
              <a:rPr lang="zh-CN" altLang="en-US" sz="120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  <a:endParaRPr lang="zh-CN" altLang="en-US" sz="1200">
              <a:solidFill>
                <a:srgbClr val="5372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lang="zh-CN" altLang="en-US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endParaRPr lang="zh-CN" altLang="en-US" sz="1400" b="1">
              <a:solidFill>
                <a:srgbClr val="537285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355205" y="5109210"/>
            <a:ext cx="1247775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文章条数</a:t>
            </a:r>
            <a:r>
              <a:rPr lang="zh-CN" altLang="en-US" sz="120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  <a:endParaRPr lang="zh-CN" altLang="en-US" sz="1200">
              <a:solidFill>
                <a:srgbClr val="5372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00万条</a:t>
            </a:r>
            <a:endParaRPr lang="zh-CN" altLang="en-US" sz="1400" b="1">
              <a:solidFill>
                <a:srgbClr val="537285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860790" y="5187315"/>
            <a:ext cx="1247775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buClrTx/>
              <a:buSzTx/>
              <a:buFontTx/>
            </a:pPr>
            <a:r>
              <a:rPr lang="zh-CN" altLang="en-US" sz="120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关键词数</a:t>
            </a:r>
            <a:r>
              <a:rPr lang="zh-CN" altLang="en-US" sz="120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  <a:endParaRPr lang="zh-CN" altLang="en-US" sz="1200">
              <a:solidFill>
                <a:srgbClr val="53728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800</a:t>
            </a:r>
            <a:r>
              <a:rPr lang="zh-CN" altLang="en-US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endParaRPr lang="zh-CN" altLang="en-US" sz="1400" b="1">
              <a:solidFill>
                <a:srgbClr val="537285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0041255" y="5166995"/>
            <a:ext cx="1247775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文章条数</a:t>
            </a:r>
            <a:r>
              <a:rPr lang="zh-CN" altLang="en-US" sz="1200">
                <a:solidFill>
                  <a:srgbClr val="5372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  <a:endParaRPr lang="zh-CN" altLang="en-US" sz="12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1400" b="1">
                <a:solidFill>
                  <a:srgbClr val="537285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00万条</a:t>
            </a:r>
            <a:endParaRPr lang="zh-CN" altLang="en-US" sz="1400" b="1">
              <a:solidFill>
                <a:srgbClr val="537285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281430" y="5804535"/>
            <a:ext cx="138557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使用期限：</a:t>
            </a:r>
            <a:r>
              <a:rPr lang="en-US" altLang="zh-CN" sz="1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90</a:t>
            </a:r>
            <a:r>
              <a:rPr lang="zh-CN" altLang="en-US" sz="1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天内</a:t>
            </a:r>
            <a:endParaRPr lang="zh-CN" altLang="en-US" sz="1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879850" y="5804535"/>
            <a:ext cx="1443355" cy="245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使用期限：</a:t>
            </a:r>
            <a:r>
              <a:rPr lang="en-US" altLang="zh-CN" sz="1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365</a:t>
            </a:r>
            <a:r>
              <a:rPr lang="zh-CN" altLang="en-US" sz="1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天内</a:t>
            </a:r>
            <a:endParaRPr lang="zh-CN" altLang="en-US" sz="1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525260" y="5804535"/>
            <a:ext cx="1443355" cy="245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使用期限：</a:t>
            </a:r>
            <a:r>
              <a:rPr lang="en-US" altLang="zh-CN" sz="1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365</a:t>
            </a:r>
            <a:r>
              <a:rPr lang="zh-CN" altLang="en-US" sz="1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天内</a:t>
            </a:r>
            <a:endParaRPr lang="zh-CN" altLang="en-US" sz="1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9190355" y="5804535"/>
            <a:ext cx="1443355" cy="245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使用期限：</a:t>
            </a:r>
            <a:r>
              <a:rPr lang="en-US" altLang="zh-CN" sz="1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365</a:t>
            </a:r>
            <a:r>
              <a:rPr lang="zh-CN" altLang="en-US" sz="1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天内</a:t>
            </a:r>
            <a:endParaRPr lang="zh-CN" altLang="en-US" sz="1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66472" y="1413923"/>
            <a:ext cx="3385613" cy="4030155"/>
            <a:chOff x="966472" y="1413923"/>
            <a:chExt cx="3385613" cy="4030155"/>
          </a:xfrm>
        </p:grpSpPr>
        <p:sp>
          <p:nvSpPr>
            <p:cNvPr id="13" name="任意多边形 12"/>
            <p:cNvSpPr/>
            <p:nvPr/>
          </p:nvSpPr>
          <p:spPr>
            <a:xfrm>
              <a:off x="966474" y="1449377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10160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966472" y="1413923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7620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4895968" y="2748360"/>
            <a:ext cx="6167845" cy="0"/>
          </a:xfrm>
          <a:prstGeom prst="line">
            <a:avLst/>
          </a:prstGeom>
          <a:noFill/>
          <a:ln w="57150">
            <a:solidFill>
              <a:srgbClr val="12406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887814" y="4060331"/>
            <a:ext cx="6167845" cy="0"/>
          </a:xfrm>
          <a:prstGeom prst="line">
            <a:avLst/>
          </a:prstGeom>
          <a:noFill/>
          <a:ln w="57150">
            <a:solidFill>
              <a:srgbClr val="12406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sp>
        <p:nvSpPr>
          <p:cNvPr id="20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4761230" y="3022600"/>
            <a:ext cx="6208395" cy="7372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dist" defTabSz="6858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200" b="1" i="1" dirty="0" smtClean="0">
                <a:solidFill>
                  <a:srgbClr val="124062"/>
                </a:solidFill>
                <a:uFillTx/>
                <a:latin typeface="微软雅黑" panose="020B0503020204020204" charset="-122"/>
                <a:sym typeface="+mn-ea"/>
              </a:rPr>
              <a:t>感谢您的</a:t>
            </a:r>
            <a:r>
              <a:rPr lang="zh-CN" altLang="en-US" sz="4200" b="1" i="1" dirty="0" smtClean="0">
                <a:solidFill>
                  <a:srgbClr val="124062"/>
                </a:solidFill>
                <a:uFillTx/>
                <a:latin typeface="微软雅黑" panose="020B0503020204020204" charset="-122"/>
                <a:sym typeface="+mn-ea"/>
              </a:rPr>
              <a:t>观看</a:t>
            </a:r>
            <a:endParaRPr lang="zh-CN" altLang="en-US" sz="4200" b="1" i="1" dirty="0" smtClean="0">
              <a:solidFill>
                <a:srgbClr val="124062"/>
              </a:solidFill>
              <a:uFillTx/>
              <a:latin typeface="微软雅黑" panose="020B0503020204020204" charset="-122"/>
              <a:sym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790012" y="2250373"/>
            <a:ext cx="3896788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solidFill>
                  <a:srgbClr val="1240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Calibri" panose="020F0502020204030204" pitchFamily="34" charset="0"/>
              </a:rPr>
              <a:t>GEO-AI搜索</a:t>
            </a:r>
            <a:endParaRPr lang="zh-CN" altLang="en-US" sz="2000" dirty="0">
              <a:solidFill>
                <a:srgbClr val="12406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Calibri" panose="020F0502020204030204" pitchFamily="34" charset="0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1761066" y="4707140"/>
            <a:ext cx="2699902" cy="1393271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1104373" y="5313505"/>
            <a:ext cx="2699902" cy="1393271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912324" y="735015"/>
            <a:ext cx="2699901" cy="1393271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V="1">
            <a:off x="1309327" y="249370"/>
            <a:ext cx="2699901" cy="1393271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104255" y="2649383"/>
            <a:ext cx="3110299" cy="1316678"/>
            <a:chOff x="981700" y="2521748"/>
            <a:chExt cx="3110299" cy="1316678"/>
          </a:xfrm>
        </p:grpSpPr>
        <p:sp>
          <p:nvSpPr>
            <p:cNvPr id="23" name="矩形 22"/>
            <p:cNvSpPr/>
            <p:nvPr/>
          </p:nvSpPr>
          <p:spPr>
            <a:xfrm>
              <a:off x="1226879" y="2521748"/>
              <a:ext cx="2865120" cy="7480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4265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+mn-ea"/>
                </a:rPr>
                <a:t>PRODUCT</a:t>
              </a:r>
              <a:endParaRPr lang="en-US" altLang="zh-CN" sz="4265" b="1" dirty="0">
                <a:solidFill>
                  <a:srgbClr val="124062"/>
                </a:solidFill>
                <a:latin typeface="Arial" panose="020B0604020202020204"/>
                <a:ea typeface="微软雅黑" panose="020B0503020204020204" charset="-122"/>
                <a:sym typeface="Calibri" panose="020F0502020204030204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981700" y="3172311"/>
              <a:ext cx="2446020" cy="6661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3735" b="1" dirty="0">
                  <a:solidFill>
                    <a:srgbClr val="124062"/>
                  </a:solidFill>
                </a:rPr>
                <a:t> OVERVIEW</a:t>
              </a:r>
              <a:endParaRPr lang="en-US" altLang="zh-CN" sz="3735" b="1" dirty="0">
                <a:solidFill>
                  <a:srgbClr val="124062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tags/tag1.xml><?xml version="1.0" encoding="utf-8"?>
<p:tagLst xmlns:p="http://schemas.openxmlformats.org/presentationml/2006/main">
  <p:tag name="KSO_WM_DIAGRAM_VIRTUALLY_FRAME" val="{&quot;height&quot;:329.96330708661424,&quot;left&quot;:197.14574803149605,&quot;top&quot;:173.7607086614173,&quot;width&quot;:615.754094488189}"/>
</p:tagLst>
</file>

<file path=ppt/tags/tag2.xml><?xml version="1.0" encoding="utf-8"?>
<p:tagLst xmlns:p="http://schemas.openxmlformats.org/presentationml/2006/main">
  <p:tag name="KSO_WM_DIAGRAM_VIRTUALLY_FRAME" val="{&quot;height&quot;:329.96330708661424,&quot;left&quot;:197.14574803149605,&quot;top&quot;:173.7607086614173,&quot;width&quot;:615.754094488189}"/>
</p:tagLst>
</file>

<file path=ppt/tags/tag3.xml><?xml version="1.0" encoding="utf-8"?>
<p:tagLst xmlns:p="http://schemas.openxmlformats.org/presentationml/2006/main">
  <p:tag name="KSO_WM_DIAGRAM_VIRTUALLY_FRAME" val="{&quot;height&quot;:329.96330708661424,&quot;left&quot;:197.14574803149605,&quot;top&quot;:173.7607086614173,&quot;width&quot;:615.754094488189}"/>
</p:tagLst>
</file>

<file path=ppt/tags/tag4.xml><?xml version="1.0" encoding="utf-8"?>
<p:tagLst xmlns:p="http://schemas.openxmlformats.org/presentationml/2006/main">
  <p:tag name="KSO_WM_DIAGRAM_VIRTUALLY_FRAME" val="{&quot;height&quot;:329.96330708661424,&quot;left&quot;:197.14574803149605,&quot;top&quot;:173.7607086614173,&quot;width&quot;:615.754094488189}"/>
</p:tagLst>
</file>

<file path=ppt/tags/tag5.xml><?xml version="1.0" encoding="utf-8"?>
<p:tagLst xmlns:p="http://schemas.openxmlformats.org/presentationml/2006/main">
  <p:tag name="KSO_WM_DIAGRAM_VIRTUALLY_FRAME" val="{&quot;height&quot;:329.96330708661424,&quot;left&quot;:197.14574803149605,&quot;top&quot;:173.7607086614173,&quot;width&quot;:615.754094488189}"/>
</p:tagLst>
</file>

<file path=ppt/tags/tag6.xml><?xml version="1.0" encoding="utf-8"?>
<p:tagLst xmlns:p="http://schemas.openxmlformats.org/presentationml/2006/main">
  <p:tag name="KSO_WM_DIAGRAM_VIRTUALLY_FRAME" val="{&quot;height&quot;:329.96330708661424,&quot;left&quot;:197.14574803149605,&quot;top&quot;:173.7607086614173,&quot;width&quot;:615.754094488189}"/>
</p:tagLst>
</file>

<file path=ppt/tags/tag7.xml><?xml version="1.0" encoding="utf-8"?>
<p:tagLst xmlns:p="http://schemas.openxmlformats.org/presentationml/2006/main">
  <p:tag name="KSO_WM_DIAGRAM_VIRTUALLY_FRAME" val="{&quot;height&quot;:329.96330708661424,&quot;left&quot;:197.14574803149605,&quot;top&quot;:173.7607086614173,&quot;width&quot;:615.754094488189}"/>
</p:tagLst>
</file>

<file path=ppt/tags/tag8.xml><?xml version="1.0" encoding="utf-8"?>
<p:tagLst xmlns:p="http://schemas.openxmlformats.org/presentationml/2006/main">
  <p:tag name="KSO_WM_DIAGRAM_VIRTUALLY_FRAME" val="{&quot;height&quot;:329.96330708661424,&quot;left&quot;:197.14574803149605,&quot;top&quot;:173.7607086614173,&quot;width&quot;:615.754094488189}"/>
</p:tagLst>
</file>

<file path=ppt/tags/tag9.xml><?xml version="1.0" encoding="utf-8"?>
<p:tagLst xmlns:p="http://schemas.openxmlformats.org/presentationml/2006/main">
  <p:tag name="KSO_WM_DIAGRAM_VIRTUALLY_FRAME" val="{&quot;height&quot;:329.96330708661424,&quot;left&quot;:197.14574803149605,&quot;top&quot;:173.7607086614173,&quot;width&quot;:615.754094488189}"/>
</p:tagLst>
</file>

<file path=ppt/tags/tag10.xml><?xml version="1.0" encoding="utf-8"?>
<p:tagLst xmlns:p="http://schemas.openxmlformats.org/presentationml/2006/main">
  <p:tag name="KSO_WM_DIAGRAM_VIRTUALLY_FRAME" val="{&quot;height&quot;:329.96330708661424,&quot;left&quot;:197.14574803149605,&quot;top&quot;:173.7607086614173,&quot;width&quot;:615.754094488189}"/>
</p:tagLst>
</file>

<file path=ppt/tags/tag11.xml><?xml version="1.0" encoding="utf-8"?>
<p:tagLst xmlns:p="http://schemas.openxmlformats.org/presentationml/2006/main">
  <p:tag name="KSO_WM_DIAGRAM_VIRTUALLY_FRAME" val="{&quot;height&quot;:329.96330708661424,&quot;left&quot;:197.14574803149605,&quot;top&quot;:173.7607086614173,&quot;width&quot;:615.754094488189}"/>
</p:tagLst>
</file>

<file path=ppt/tags/tag12.xml><?xml version="1.0" encoding="utf-8"?>
<p:tagLst xmlns:p="http://schemas.openxmlformats.org/presentationml/2006/main">
  <p:tag name="KSO_WM_DIAGRAM_VIRTUALLY_FRAME" val="{&quot;height&quot;:329.96330708661424,&quot;left&quot;:197.14574803149605,&quot;top&quot;:173.7607086614173,&quot;width&quot;:615.754094488189}"/>
</p:tagLst>
</file>

<file path=ppt/tags/tag13.xml><?xml version="1.0" encoding="utf-8"?>
<p:tagLst xmlns:p="http://schemas.openxmlformats.org/presentationml/2006/main">
  <p:tag name="KSO_WM_DIAGRAM_VIRTUALLY_FRAME" val="{&quot;height&quot;:329.96330708661424,&quot;left&quot;:197.14574803149605,&quot;top&quot;:173.7607086614173,&quot;width&quot;:615.754094488189}"/>
</p:tagLst>
</file>

<file path=ppt/tags/tag14.xml><?xml version="1.0" encoding="utf-8"?>
<p:tagLst xmlns:p="http://schemas.openxmlformats.org/presentationml/2006/main">
  <p:tag name="KSO_WM_DIAGRAM_VIRTUALLY_FRAME" val="{&quot;height&quot;:329.96330708661424,&quot;left&quot;:197.14574803149605,&quot;top&quot;:173.7607086614173,&quot;width&quot;:615.754094488189}"/>
</p:tagLst>
</file>

<file path=ppt/tags/tag15.xml><?xml version="1.0" encoding="utf-8"?>
<p:tagLst xmlns:p="http://schemas.openxmlformats.org/presentationml/2006/main">
  <p:tag name="KSO_WM_DIAGRAM_VIRTUALLY_FRAME" val="{&quot;height&quot;:329.96330708661424,&quot;left&quot;:197.14574803149605,&quot;top&quot;:173.7607086614173,&quot;width&quot;:615.754094488189}"/>
</p:tagLst>
</file>

<file path=ppt/tags/tag16.xml><?xml version="1.0" encoding="utf-8"?>
<p:tagLst xmlns:p="http://schemas.openxmlformats.org/presentationml/2006/main">
  <p:tag name="KSO_WM_DIAGRAM_VIRTUALLY_FRAME" val="{&quot;height&quot;:329.96330708661424,&quot;left&quot;:197.14574803149605,&quot;top&quot;:173.7607086614173,&quot;width&quot;:615.754094488189}"/>
</p:tagLst>
</file>

<file path=ppt/tags/tag17.xml><?xml version="1.0" encoding="utf-8"?>
<p:tagLst xmlns:p="http://schemas.openxmlformats.org/presentationml/2006/main">
  <p:tag name="KSO_WM_DIAGRAM_VIRTUALLY_FRAME" val="{&quot;height&quot;:329.96330708661424,&quot;left&quot;:197.14574803149605,&quot;top&quot;:173.7607086614173,&quot;width&quot;:615.754094488189}"/>
</p:tagLst>
</file>

<file path=ppt/tags/tag18.xml><?xml version="1.0" encoding="utf-8"?>
<p:tagLst xmlns:p="http://schemas.openxmlformats.org/presentationml/2006/main">
  <p:tag name="KSO_WM_DIAGRAM_VIRTUALLY_FRAME" val="{&quot;height&quot;:329.96330708661424,&quot;left&quot;:197.14574803149605,&quot;top&quot;:173.7607086614173,&quot;width&quot;:615.754094488189}"/>
</p:tagLst>
</file>

<file path=ppt/tags/tag19.xml><?xml version="1.0" encoding="utf-8"?>
<p:tagLst xmlns:p="http://schemas.openxmlformats.org/presentationml/2006/main">
  <p:tag name="KSO_WM_DIAGRAM_VIRTUALLY_FRAME" val="{&quot;height&quot;:329.96330708661424,&quot;left&quot;:197.14574803149605,&quot;top&quot;:173.7607086614173,&quot;width&quot;:615.754094488189}"/>
</p:tagLst>
</file>

<file path=ppt/tags/tag20.xml><?xml version="1.0" encoding="utf-8"?>
<p:tagLst xmlns:p="http://schemas.openxmlformats.org/presentationml/2006/main">
  <p:tag name="KSO_WM_DIAGRAM_VIRTUALLY_FRAME" val="{&quot;height&quot;:329.96330708661424,&quot;left&quot;:197.14574803149605,&quot;top&quot;:173.7607086614173,&quot;width&quot;:615.754094488189}"/>
</p:tagLst>
</file>

<file path=ppt/tags/tag21.xml><?xml version="1.0" encoding="utf-8"?>
<p:tagLst xmlns:p="http://schemas.openxmlformats.org/presentationml/2006/main">
  <p:tag name="KSO_WM_DIAGRAM_VIRTUALLY_FRAME" val="{&quot;height&quot;:329.96330708661424,&quot;left&quot;:197.14574803149605,&quot;top&quot;:173.7607086614173,&quot;width&quot;:615.754094488189}"/>
</p:tagLst>
</file>

<file path=ppt/tags/tag22.xml><?xml version="1.0" encoding="utf-8"?>
<p:tagLst xmlns:p="http://schemas.openxmlformats.org/presentationml/2006/main">
  <p:tag name="KSO_WM_DIAGRAM_VIRTUALLY_FRAME" val="{&quot;height&quot;:329.96330708661424,&quot;left&quot;:197.14574803149605,&quot;top&quot;:173.7607086614173,&quot;width&quot;:615.754094488189}"/>
</p:tagLst>
</file>

<file path=ppt/tags/tag23.xml><?xml version="1.0" encoding="utf-8"?>
<p:tagLst xmlns:p="http://schemas.openxmlformats.org/presentationml/2006/main">
  <p:tag name="KSO_WM_DIAGRAM_VIRTUALLY_FRAME" val="{&quot;height&quot;:329.96330708661424,&quot;left&quot;:197.14574803149605,&quot;top&quot;:173.7607086614173,&quot;width&quot;:615.754094488189}"/>
</p:tagLst>
</file>

<file path=ppt/tags/tag24.xml><?xml version="1.0" encoding="utf-8"?>
<p:tagLst xmlns:p="http://schemas.openxmlformats.org/presentationml/2006/main">
  <p:tag name="KSO_WM_DIAGRAM_VIRTUALLY_FRAME" val="{&quot;height&quot;:329.96330708661424,&quot;left&quot;:197.14574803149605,&quot;top&quot;:173.7607086614173,&quot;width&quot;:615.754094488189}"/>
</p:tagLst>
</file>

<file path=ppt/tags/tag25.xml><?xml version="1.0" encoding="utf-8"?>
<p:tagLst xmlns:p="http://schemas.openxmlformats.org/presentationml/2006/main">
  <p:tag name="KSO_WM_DIAGRAM_VIRTUALLY_FRAME" val="{&quot;height&quot;:268.37165702611975,&quot;left&quot;:401.7943307086614,&quot;top&quot;:206.8814960629921,&quot;width&quot;:505.3408661417323}"/>
</p:tagLst>
</file>

<file path=ppt/tags/tag26.xml><?xml version="1.0" encoding="utf-8"?>
<p:tagLst xmlns:p="http://schemas.openxmlformats.org/presentationml/2006/main">
  <p:tag name="KSO_WM_DIAGRAM_VIRTUALLY_FRAME" val="{&quot;height&quot;:268.37165702611975,&quot;left&quot;:401.7943307086614,&quot;top&quot;:206.8814960629921,&quot;width&quot;:505.3408661417323}"/>
</p:tagLst>
</file>

<file path=ppt/tags/tag27.xml><?xml version="1.0" encoding="utf-8"?>
<p:tagLst xmlns:p="http://schemas.openxmlformats.org/presentationml/2006/main">
  <p:tag name="KSO_WM_DIAGRAM_VIRTUALLY_FRAME" val="{&quot;height&quot;:268.37165702611975,&quot;left&quot;:401.7943307086614,&quot;top&quot;:206.8814960629921,&quot;width&quot;:505.3408661417323}"/>
</p:tagLst>
</file>

<file path=ppt/tags/tag28.xml><?xml version="1.0" encoding="utf-8"?>
<p:tagLst xmlns:p="http://schemas.openxmlformats.org/presentationml/2006/main">
  <p:tag name="KSO_WM_DIAGRAM_VIRTUALLY_FRAME" val="{&quot;height&quot;:268.37165702611975,&quot;left&quot;:401.7943307086614,&quot;top&quot;:206.8814960629921,&quot;width&quot;:505.3408661417323}"/>
</p:tagLst>
</file>

<file path=ppt/tags/tag29.xml><?xml version="1.0" encoding="utf-8"?>
<p:tagLst xmlns:p="http://schemas.openxmlformats.org/presentationml/2006/main">
  <p:tag name="KSO_WM_DIAGRAM_VIRTUALLY_FRAME" val="{&quot;height&quot;:268.37165702611975,&quot;left&quot;:401.7943307086614,&quot;top&quot;:206.8814960629921,&quot;width&quot;:505.3408661417323}"/>
</p:tagLst>
</file>

<file path=ppt/tags/tag30.xml><?xml version="1.0" encoding="utf-8"?>
<p:tagLst xmlns:p="http://schemas.openxmlformats.org/presentationml/2006/main">
  <p:tag name="KSO_WM_DIAGRAM_VIRTUALLY_FRAME" val="{&quot;height&quot;:268.37165702611975,&quot;left&quot;:401.7943307086614,&quot;top&quot;:206.8814960629921,&quot;width&quot;:505.3408661417323}"/>
</p:tagLst>
</file>

<file path=ppt/tags/tag31.xml><?xml version="1.0" encoding="utf-8"?>
<p:tagLst xmlns:p="http://schemas.openxmlformats.org/presentationml/2006/main">
  <p:tag name="KSO_WM_DIAGRAM_VIRTUALLY_FRAME" val="{&quot;height&quot;:268.37165702611975,&quot;left&quot;:401.7943307086614,&quot;top&quot;:206.8814960629921,&quot;width&quot;:505.3408661417323}"/>
</p:tagLst>
</file>

<file path=ppt/tags/tag32.xml><?xml version="1.0" encoding="utf-8"?>
<p:tagLst xmlns:p="http://schemas.openxmlformats.org/presentationml/2006/main">
  <p:tag name="KSO_WM_DIAGRAM_VIRTUALLY_FRAME" val="{&quot;height&quot;:268.37165702611975,&quot;left&quot;:401.7943307086614,&quot;top&quot;:206.8814960629921,&quot;width&quot;:505.3408661417323}"/>
</p:tagLst>
</file>

<file path=ppt/tags/tag33.xml><?xml version="1.0" encoding="utf-8"?>
<p:tagLst xmlns:p="http://schemas.openxmlformats.org/presentationml/2006/main">
  <p:tag name="KSO_WM_DIAGRAM_VIRTUALLY_FRAME" val="{&quot;height&quot;:268.37165702611975,&quot;left&quot;:401.7943307086614,&quot;top&quot;:206.8814960629921,&quot;width&quot;:505.3408661417323}"/>
</p:tagLst>
</file>

<file path=ppt/tags/tag34.xml><?xml version="1.0" encoding="utf-8"?>
<p:tagLst xmlns:p="http://schemas.openxmlformats.org/presentationml/2006/main">
  <p:tag name="KSO_WM_DIAGRAM_VIRTUALLY_FRAME" val="{&quot;height&quot;:268.37165702611975,&quot;left&quot;:401.7943307086614,&quot;top&quot;:206.8814960629921,&quot;width&quot;:505.3408661417323}"/>
</p:tagLst>
</file>

<file path=ppt/tags/tag35.xml><?xml version="1.0" encoding="utf-8"?>
<p:tagLst xmlns:p="http://schemas.openxmlformats.org/presentationml/2006/main">
  <p:tag name="KSO_WM_DIAGRAM_VIRTUALLY_FRAME" val="{&quot;height&quot;:268.37165702611975,&quot;left&quot;:401.7943307086614,&quot;top&quot;:206.8814960629921,&quot;width&quot;:505.3408661417323}"/>
</p:tagLst>
</file>

<file path=ppt/tags/tag36.xml><?xml version="1.0" encoding="utf-8"?>
<p:tagLst xmlns:p="http://schemas.openxmlformats.org/presentationml/2006/main">
  <p:tag name="KSO_WM_DIAGRAM_VIRTUALLY_FRAME" val="{&quot;height&quot;:268.37165702611975,&quot;left&quot;:401.7943307086614,&quot;top&quot;:206.8814960629921,&quot;width&quot;:505.3408661417323}"/>
</p:tagLst>
</file>

<file path=ppt/tags/tag37.xml><?xml version="1.0" encoding="utf-8"?>
<p:tagLst xmlns:p="http://schemas.openxmlformats.org/presentationml/2006/main">
  <p:tag name="KSO_WM_DIAGRAM_VIRTUALLY_FRAME" val="{&quot;height&quot;:268.37165702611975,&quot;left&quot;:401.7943307086614,&quot;top&quot;:206.8814960629921,&quot;width&quot;:505.3408661417323}"/>
</p:tagLst>
</file>

<file path=ppt/tags/tag38.xml><?xml version="1.0" encoding="utf-8"?>
<p:tagLst xmlns:p="http://schemas.openxmlformats.org/presentationml/2006/main">
  <p:tag name="KSO_WM_DIAGRAM_VIRTUALLY_FRAME" val="{&quot;height&quot;:268.37165702611975,&quot;left&quot;:401.7943307086614,&quot;top&quot;:206.8814960629921,&quot;width&quot;:505.3408661417323}"/>
</p:tagLst>
</file>

<file path=ppt/tags/tag39.xml><?xml version="1.0" encoding="utf-8"?>
<p:tagLst xmlns:p="http://schemas.openxmlformats.org/presentationml/2006/main">
  <p:tag name="KSO_WM_DIAGRAM_VIRTUALLY_FRAME" val="{&quot;height&quot;:268.37165702611975,&quot;left&quot;:401.7943307086614,&quot;top&quot;:206.8814960629921,&quot;width&quot;:505.3408661417323}"/>
</p:tagLst>
</file>

<file path=ppt/tags/tag40.xml><?xml version="1.0" encoding="utf-8"?>
<p:tagLst xmlns:p="http://schemas.openxmlformats.org/presentationml/2006/main">
  <p:tag name="KSO_WM_DIAGRAM_VIRTUALLY_FRAME" val="{&quot;height&quot;:268.37165702611975,&quot;left&quot;:401.7943307086614,&quot;top&quot;:206.8814960629921,&quot;width&quot;:505.3408661417323}"/>
</p:tagLst>
</file>

<file path=ppt/tags/tag41.xml><?xml version="1.0" encoding="utf-8"?>
<p:tagLst xmlns:p="http://schemas.openxmlformats.org/presentationml/2006/main">
  <p:tag name="KSO_WM_DIAGRAM_VIRTUALLY_FRAME" val="{&quot;height&quot;:268.37165702611975,&quot;left&quot;:401.7943307086614,&quot;top&quot;:206.8814960629921,&quot;width&quot;:505.3408661417323}"/>
</p:tagLst>
</file>

<file path=ppt/tags/tag42.xml><?xml version="1.0" encoding="utf-8"?>
<p:tagLst xmlns:p="http://schemas.openxmlformats.org/presentationml/2006/main">
  <p:tag name="KSO_WM_DIAGRAM_VIRTUALLY_FRAME" val="{&quot;height&quot;:268.37165702611975,&quot;left&quot;:401.7943307086614,&quot;top&quot;:206.8814960629921,&quot;width&quot;:505.3408661417323}"/>
</p:tagLst>
</file>

<file path=ppt/tags/tag43.xml><?xml version="1.0" encoding="utf-8"?>
<p:tagLst xmlns:p="http://schemas.openxmlformats.org/presentationml/2006/main">
  <p:tag name="KSO_WM_DIAGRAM_VIRTUALLY_FRAME" val="{&quot;height&quot;:356.86007874015746,&quot;left&quot;:139.01251968503936,&quot;top&quot;:154.05716535433072,&quot;width&quot;:653.4566929133858}"/>
</p:tagLst>
</file>

<file path=ppt/tags/tag44.xml><?xml version="1.0" encoding="utf-8"?>
<p:tagLst xmlns:p="http://schemas.openxmlformats.org/presentationml/2006/main">
  <p:tag name="KSO_WM_DIAGRAM_VIRTUALLY_FRAME" val="{&quot;height&quot;:356.86007874015746,&quot;left&quot;:139.01251968503936,&quot;top&quot;:154.05716535433072,&quot;width&quot;:653.4566929133858}"/>
</p:tagLst>
</file>

<file path=ppt/tags/tag45.xml><?xml version="1.0" encoding="utf-8"?>
<p:tagLst xmlns:p="http://schemas.openxmlformats.org/presentationml/2006/main">
  <p:tag name="KSO_WM_DIAGRAM_VIRTUALLY_FRAME" val="{&quot;height&quot;:356.86007874015746,&quot;left&quot;:139.01251968503936,&quot;top&quot;:154.05716535433072,&quot;width&quot;:653.4566929133858}"/>
</p:tagLst>
</file>

<file path=ppt/tags/tag46.xml><?xml version="1.0" encoding="utf-8"?>
<p:tagLst xmlns:p="http://schemas.openxmlformats.org/presentationml/2006/main">
  <p:tag name="KSO_WM_DIAGRAM_VIRTUALLY_FRAME" val="{&quot;height&quot;:356.86007874015746,&quot;left&quot;:139.01251968503936,&quot;top&quot;:154.05716535433072,&quot;width&quot;:653.4566929133858}"/>
</p:tagLst>
</file>

<file path=ppt/tags/tag47.xml><?xml version="1.0" encoding="utf-8"?>
<p:tagLst xmlns:p="http://schemas.openxmlformats.org/presentationml/2006/main">
  <p:tag name="KSO_WM_DIAGRAM_VIRTUALLY_FRAME" val="{&quot;height&quot;:356.86007874015746,&quot;left&quot;:139.01251968503936,&quot;top&quot;:154.05716535433072,&quot;width&quot;:653.4566929133858}"/>
</p:tagLst>
</file>

<file path=ppt/tags/tag48.xml><?xml version="1.0" encoding="utf-8"?>
<p:tagLst xmlns:p="http://schemas.openxmlformats.org/presentationml/2006/main">
  <p:tag name="KSO_WM_DIAGRAM_VIRTUALLY_FRAME" val="{&quot;height&quot;:356.86007874015746,&quot;left&quot;:139.01251968503936,&quot;top&quot;:154.05716535433072,&quot;width&quot;:653.4566929133858}"/>
</p:tagLst>
</file>

<file path=ppt/tags/tag49.xml><?xml version="1.0" encoding="utf-8"?>
<p:tagLst xmlns:p="http://schemas.openxmlformats.org/presentationml/2006/main">
  <p:tag name="KSO_WM_DIAGRAM_VIRTUALLY_FRAME" val="{&quot;height&quot;:356.86007874015746,&quot;left&quot;:139.01251968503936,&quot;top&quot;:154.05716535433072,&quot;width&quot;:653.4566929133858}"/>
</p:tagLst>
</file>

<file path=ppt/tags/tag50.xml><?xml version="1.0" encoding="utf-8"?>
<p:tagLst xmlns:p="http://schemas.openxmlformats.org/presentationml/2006/main">
  <p:tag name="KSO_WM_DIAGRAM_VIRTUALLY_FRAME" val="{&quot;height&quot;:356.86007874015746,&quot;left&quot;:139.01251968503936,&quot;top&quot;:154.05716535433072,&quot;width&quot;:653.4566929133858}"/>
</p:tagLst>
</file>

<file path=ppt/tags/tag51.xml><?xml version="1.0" encoding="utf-8"?>
<p:tagLst xmlns:p="http://schemas.openxmlformats.org/presentationml/2006/main">
  <p:tag name="KSO_WM_DIAGRAM_VIRTUALLY_FRAME" val="{&quot;height&quot;:356.86007874015746,&quot;left&quot;:139.01251968503936,&quot;top&quot;:154.05716535433072,&quot;width&quot;:653.4566929133858}"/>
</p:tagLst>
</file>

<file path=ppt/tags/tag52.xml><?xml version="1.0" encoding="utf-8"?>
<p:tagLst xmlns:p="http://schemas.openxmlformats.org/presentationml/2006/main">
  <p:tag name="KSO_WM_DIAGRAM_VIRTUALLY_FRAME" val="{&quot;height&quot;:356.86007874015746,&quot;left&quot;:139.01251968503936,&quot;top&quot;:154.05716535433072,&quot;width&quot;:653.4566929133858}"/>
</p:tagLst>
</file>

<file path=ppt/tags/tag53.xml><?xml version="1.0" encoding="utf-8"?>
<p:tagLst xmlns:p="http://schemas.openxmlformats.org/presentationml/2006/main">
  <p:tag name="KSO_WM_DIAGRAM_VIRTUALLY_FRAME" val="{&quot;height&quot;:356.86007874015746,&quot;left&quot;:139.01251968503936,&quot;top&quot;:154.05716535433072,&quot;width&quot;:653.4566929133858}"/>
</p:tagLst>
</file>

<file path=ppt/tags/tag54.xml><?xml version="1.0" encoding="utf-8"?>
<p:tagLst xmlns:p="http://schemas.openxmlformats.org/presentationml/2006/main">
  <p:tag name="KSO_WM_DIAGRAM_VIRTUALLY_FRAME" val="{&quot;height&quot;:356.86007874015746,&quot;left&quot;:139.01251968503936,&quot;top&quot;:154.05716535433072,&quot;width&quot;:653.4566929133858}"/>
</p:tagLst>
</file>

<file path=ppt/tags/tag55.xml><?xml version="1.0" encoding="utf-8"?>
<p:tagLst xmlns:p="http://schemas.openxmlformats.org/presentationml/2006/main">
  <p:tag name="KSO_WM_DIAGRAM_VIRTUALLY_FRAME" val="{&quot;height&quot;:356.86007874015746,&quot;left&quot;:139.01251968503936,&quot;top&quot;:154.05716535433072,&quot;width&quot;:653.4566929133858}"/>
</p:tagLst>
</file>

<file path=ppt/tags/tag56.xml><?xml version="1.0" encoding="utf-8"?>
<p:tagLst xmlns:p="http://schemas.openxmlformats.org/presentationml/2006/main">
  <p:tag name="KSO_WM_DIAGRAM_VIRTUALLY_FRAME" val="{&quot;height&quot;:356.86007874015746,&quot;left&quot;:139.01251968503936,&quot;top&quot;:154.05716535433072,&quot;width&quot;:653.4566929133858}"/>
</p:tagLst>
</file>

<file path=ppt/tags/tag57.xml><?xml version="1.0" encoding="utf-8"?>
<p:tagLst xmlns:p="http://schemas.openxmlformats.org/presentationml/2006/main">
  <p:tag name="KSO_WM_DIAGRAM_VIRTUALLY_FRAME" val="{&quot;height&quot;:356.86007874015746,&quot;left&quot;:139.01251968503936,&quot;top&quot;:154.05716535433072,&quot;width&quot;:653.4566929133858}"/>
</p:tagLst>
</file>

<file path=ppt/tags/tag58.xml><?xml version="1.0" encoding="utf-8"?>
<p:tagLst xmlns:p="http://schemas.openxmlformats.org/presentationml/2006/main">
  <p:tag name="KSO_WM_DIAGRAM_VIRTUALLY_FRAME" val="{&quot;height&quot;:356.86007874015746,&quot;left&quot;:139.01251968503936,&quot;top&quot;:154.05716535433072,&quot;width&quot;:653.4566929133858}"/>
</p:tagLst>
</file>

<file path=ppt/tags/tag59.xml><?xml version="1.0" encoding="utf-8"?>
<p:tagLst xmlns:p="http://schemas.openxmlformats.org/presentationml/2006/main">
  <p:tag name="KSO_WM_DIAGRAM_VIRTUALLY_FRAME" val="{&quot;height&quot;:356.86007874015746,&quot;left&quot;:139.01251968503936,&quot;top&quot;:154.05716535433072,&quot;width&quot;:653.4566929133858}"/>
</p:tagLst>
</file>

<file path=ppt/tags/tag60.xml><?xml version="1.0" encoding="utf-8"?>
<p:tagLst xmlns:p="http://schemas.openxmlformats.org/presentationml/2006/main">
  <p:tag name="KSO_WM_DIAGRAM_VIRTUALLY_FRAME" val="{&quot;height&quot;:356.86007874015746,&quot;left&quot;:139.01251968503936,&quot;top&quot;:154.05716535433072,&quot;width&quot;:653.4566929133858}"/>
</p:tagLst>
</file>

<file path=ppt/tags/tag61.xml><?xml version="1.0" encoding="utf-8"?>
<p:tagLst xmlns:p="http://schemas.openxmlformats.org/presentationml/2006/main">
  <p:tag name="KSO_WM_DIAGRAM_VIRTUALLY_FRAME" val="{&quot;height&quot;:356.86007874015746,&quot;left&quot;:139.01251968503936,&quot;top&quot;:154.05716535433072,&quot;width&quot;:653.4566929133858}"/>
</p:tagLst>
</file>

<file path=ppt/tags/tag62.xml><?xml version="1.0" encoding="utf-8"?>
<p:tagLst xmlns:p="http://schemas.openxmlformats.org/presentationml/2006/main">
  <p:tag name="KSO_WM_DIAGRAM_VIRTUALLY_FRAME" val="{&quot;height&quot;:356.86007874015746,&quot;left&quot;:139.01251968503936,&quot;top&quot;:154.05716535433072,&quot;width&quot;:653.4566929133858}"/>
</p:tagLst>
</file>

<file path=ppt/tags/tag63.xml><?xml version="1.0" encoding="utf-8"?>
<p:tagLst xmlns:p="http://schemas.openxmlformats.org/presentationml/2006/main">
  <p:tag name="KSO_WM_DIAGRAM_VIRTUALLY_FRAME" val="{&quot;height&quot;:356.86007874015746,&quot;left&quot;:139.01251968503936,&quot;top&quot;:154.05716535433072,&quot;width&quot;:653.4566929133858}"/>
</p:tagLst>
</file>

<file path=ppt/tags/tag64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65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66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67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68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69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70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71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72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73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74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75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76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77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78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79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80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81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82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83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84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85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86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87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88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89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90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91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92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93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94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95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96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97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98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99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100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101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102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103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104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105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106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107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108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109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110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111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112.xml><?xml version="1.0" encoding="utf-8"?>
<p:tagLst xmlns:p="http://schemas.openxmlformats.org/presentationml/2006/main">
  <p:tag name="KSO_WM_DIAGRAM_VIRTUALLY_FRAME" val="{&quot;height&quot;:329.6416535433072,&quot;left&quot;:81.2767716535433,&quot;top&quot;:169.82291338582678,&quot;width&quot;:796.6239370078741}"/>
</p:tagLst>
</file>

<file path=ppt/tags/tag113.xml><?xml version="1.0" encoding="utf-8"?>
<p:tagLst xmlns:p="http://schemas.openxmlformats.org/presentationml/2006/main">
  <p:tag name="KSO_DOCER_RESOURCE_TRACE_INFO" val="{&quot;id&quot;:&quot;50001266&quot;,&quot;origin&quot;:0,&quot;type&quot;:&quot;icons&quot;,&quot;user&quot;:&quot;928706021&quot;}"/>
</p:tagLst>
</file>

<file path=ppt/tags/tag114.xml><?xml version="1.0" encoding="utf-8"?>
<p:tagLst xmlns:p="http://schemas.openxmlformats.org/presentationml/2006/main">
  <p:tag name="KSO_WM_DIAGRAM_VIRTUALLY_FRAME" val="{&quot;height&quot;:298.95,&quot;left&quot;:19.7,&quot;top&quot;:199.8,&quot;width&quot;:919.5195922851562}"/>
</p:tagLst>
</file>

<file path=ppt/tags/tag115.xml><?xml version="1.0" encoding="utf-8"?>
<p:tagLst xmlns:p="http://schemas.openxmlformats.org/presentationml/2006/main">
  <p:tag name="KSO_WM_DIAGRAM_VIRTUALLY_FRAME" val="{&quot;height&quot;:298.95,&quot;left&quot;:19.7,&quot;top&quot;:199.8,&quot;width&quot;:919.5195922851562}"/>
</p:tagLst>
</file>

<file path=ppt/tags/tag116.xml><?xml version="1.0" encoding="utf-8"?>
<p:tagLst xmlns:p="http://schemas.openxmlformats.org/presentationml/2006/main">
  <p:tag name="KSO_WM_DIAGRAM_VIRTUALLY_FRAME" val="{&quot;height&quot;:298.95,&quot;left&quot;:19.7,&quot;top&quot;:199.8,&quot;width&quot;:919.5195922851562}"/>
</p:tagLst>
</file>

<file path=ppt/tags/tag117.xml><?xml version="1.0" encoding="utf-8"?>
<p:tagLst xmlns:p="http://schemas.openxmlformats.org/presentationml/2006/main">
  <p:tag name="KSO_WM_DIAGRAM_VIRTUALLY_FRAME" val="{&quot;height&quot;:298.95,&quot;left&quot;:19.7,&quot;top&quot;:199.8,&quot;width&quot;:919.5195922851562}"/>
</p:tagLst>
</file>

<file path=ppt/tags/tag118.xml><?xml version="1.0" encoding="utf-8"?>
<p:tagLst xmlns:p="http://schemas.openxmlformats.org/presentationml/2006/main">
  <p:tag name="KSO_WM_DIAGRAM_VIRTUALLY_FRAME" val="{&quot;height&quot;:298.95,&quot;left&quot;:19.7,&quot;top&quot;:199.8,&quot;width&quot;:919.5195922851562}"/>
</p:tagLst>
</file>

<file path=ppt/tags/tag119.xml><?xml version="1.0" encoding="utf-8"?>
<p:tagLst xmlns:p="http://schemas.openxmlformats.org/presentationml/2006/main">
  <p:tag name="KSO_WM_DIAGRAM_VIRTUALLY_FRAME" val="{&quot;height&quot;:298.95,&quot;left&quot;:19.7,&quot;top&quot;:199.8,&quot;width&quot;:919.5195922851562}"/>
</p:tagLst>
</file>

<file path=ppt/tags/tag120.xml><?xml version="1.0" encoding="utf-8"?>
<p:tagLst xmlns:p="http://schemas.openxmlformats.org/presentationml/2006/main">
  <p:tag name="KSO_WM_DIAGRAM_VIRTUALLY_FRAME" val="{&quot;height&quot;:298.95,&quot;left&quot;:19.7,&quot;top&quot;:199.8,&quot;width&quot;:919.5195922851562}"/>
</p:tagLst>
</file>

<file path=ppt/tags/tag121.xml><?xml version="1.0" encoding="utf-8"?>
<p:tagLst xmlns:p="http://schemas.openxmlformats.org/presentationml/2006/main">
  <p:tag name="KSO_WM_DIAGRAM_VIRTUALLY_FRAME" val="{&quot;height&quot;:298.95,&quot;left&quot;:19.7,&quot;top&quot;:199.8,&quot;width&quot;:919.5195922851562}"/>
</p:tagLst>
</file>

<file path=ppt/tags/tag122.xml><?xml version="1.0" encoding="utf-8"?>
<p:tagLst xmlns:p="http://schemas.openxmlformats.org/presentationml/2006/main">
  <p:tag name="TABLE_ENDDRAG_ORIGIN_RECT" val="925*428"/>
  <p:tag name="TABLE_ENDDRAG_RECT" val="13*114*925*428"/>
</p:tagLst>
</file>

<file path=ppt/tags/tag123.xml><?xml version="1.0" encoding="utf-8"?>
<p:tagLst xmlns:p="http://schemas.openxmlformats.org/presentationml/2006/main">
  <p:tag name="KSO_WM_DIAGRAM_VIRTUALLY_FRAME" val="{&quot;height&quot;:303.45755905511817,&quot;left&quot;:108.22692913385826,&quot;top&quot;:186.09228346456695,&quot;width&quot;:745.7615748031495}"/>
</p:tagLst>
</file>

<file path=ppt/tags/tag124.xml><?xml version="1.0" encoding="utf-8"?>
<p:tagLst xmlns:p="http://schemas.openxmlformats.org/presentationml/2006/main">
  <p:tag name="KSO_WM_DIAGRAM_VIRTUALLY_FRAME" val="{&quot;height&quot;:303.45755905511817,&quot;left&quot;:108.22692913385826,&quot;top&quot;:186.09228346456695,&quot;width&quot;:745.7615748031495}"/>
</p:tagLst>
</file>

<file path=ppt/tags/tag125.xml><?xml version="1.0" encoding="utf-8"?>
<p:tagLst xmlns:p="http://schemas.openxmlformats.org/presentationml/2006/main">
  <p:tag name="KSO_WM_DIAGRAM_VIRTUALLY_FRAME" val="{&quot;height&quot;:303.45755905511817,&quot;left&quot;:108.22692913385826,&quot;top&quot;:186.09228346456695,&quot;width&quot;:745.7615748031495}"/>
</p:tagLst>
</file>

<file path=ppt/tags/tag126.xml><?xml version="1.0" encoding="utf-8"?>
<p:tagLst xmlns:p="http://schemas.openxmlformats.org/presentationml/2006/main">
  <p:tag name="KSO_WM_DIAGRAM_VIRTUALLY_FRAME" val="{&quot;height&quot;:303.45755905511817,&quot;left&quot;:108.22692913385826,&quot;top&quot;:186.09228346456695,&quot;width&quot;:745.7615748031495}"/>
</p:tagLst>
</file>

<file path=ppt/tags/tag127.xml><?xml version="1.0" encoding="utf-8"?>
<p:tagLst xmlns:p="http://schemas.openxmlformats.org/presentationml/2006/main">
  <p:tag name="KSO_WM_DIAGRAM_VIRTUALLY_FRAME" val="{&quot;height&quot;:303.45755905511817,&quot;left&quot;:108.22692913385826,&quot;top&quot;:186.09228346456695,&quot;width&quot;:745.7615748031495}"/>
</p:tagLst>
</file>

<file path=ppt/tags/tag128.xml><?xml version="1.0" encoding="utf-8"?>
<p:tagLst xmlns:p="http://schemas.openxmlformats.org/presentationml/2006/main">
  <p:tag name="KSO_WM_DIAGRAM_VIRTUALLY_FRAME" val="{&quot;height&quot;:303.45755905511817,&quot;left&quot;:108.22692913385826,&quot;top&quot;:186.09228346456695,&quot;width&quot;:745.7615748031495}"/>
</p:tagLst>
</file>

<file path=ppt/tags/tag129.xml><?xml version="1.0" encoding="utf-8"?>
<p:tagLst xmlns:p="http://schemas.openxmlformats.org/presentationml/2006/main">
  <p:tag name="KSO_WM_DIAGRAM_VIRTUALLY_FRAME" val="{&quot;height&quot;:303.45755905511817,&quot;left&quot;:108.22692913385826,&quot;top&quot;:186.09228346456695,&quot;width&quot;:745.7615748031495}"/>
</p:tagLst>
</file>

<file path=ppt/tags/tag130.xml><?xml version="1.0" encoding="utf-8"?>
<p:tagLst xmlns:p="http://schemas.openxmlformats.org/presentationml/2006/main">
  <p:tag name="KSO_WM_DIAGRAM_VIRTUALLY_FRAME" val="{&quot;height&quot;:303.45755905511817,&quot;left&quot;:108.22692913385826,&quot;top&quot;:186.09228346456695,&quot;width&quot;:745.7615748031495}"/>
</p:tagLst>
</file>

<file path=ppt/tags/tag131.xml><?xml version="1.0" encoding="utf-8"?>
<p:tagLst xmlns:p="http://schemas.openxmlformats.org/presentationml/2006/main">
  <p:tag name="KSO_WM_DIAGRAM_VIRTUALLY_FRAME" val="{&quot;height&quot;:303.45755905511817,&quot;left&quot;:108.22692913385826,&quot;top&quot;:186.09228346456695,&quot;width&quot;:745.7615748031495}"/>
</p:tagLst>
</file>

<file path=ppt/tags/tag132.xml><?xml version="1.0" encoding="utf-8"?>
<p:tagLst xmlns:p="http://schemas.openxmlformats.org/presentationml/2006/main">
  <p:tag name="KSO_WM_DIAGRAM_VIRTUALLY_FRAME" val="{&quot;height&quot;:303.45755905511817,&quot;left&quot;:108.22692913385826,&quot;top&quot;:186.09228346456695,&quot;width&quot;:745.7615748031495}"/>
</p:tagLst>
</file>

<file path=ppt/tags/tag133.xml><?xml version="1.0" encoding="utf-8"?>
<p:tagLst xmlns:p="http://schemas.openxmlformats.org/presentationml/2006/main">
  <p:tag name="KSO_WM_DIAGRAM_VIRTUALLY_FRAME" val="{&quot;height&quot;:303.45755905511817,&quot;left&quot;:108.22692913385826,&quot;top&quot;:186.09228346456695,&quot;width&quot;:745.7615748031495}"/>
</p:tagLst>
</file>

<file path=ppt/tags/tag134.xml><?xml version="1.0" encoding="utf-8"?>
<p:tagLst xmlns:p="http://schemas.openxmlformats.org/presentationml/2006/main">
  <p:tag name="KSO_WM_DIAGRAM_VIRTUALLY_FRAME" val="{&quot;height&quot;:303.45755905511817,&quot;left&quot;:108.22692913385826,&quot;top&quot;:186.09228346456695,&quot;width&quot;:745.7615748031495}"/>
</p:tagLst>
</file>

<file path=ppt/tags/tag135.xml><?xml version="1.0" encoding="utf-8"?>
<p:tagLst xmlns:p="http://schemas.openxmlformats.org/presentationml/2006/main">
  <p:tag name="KSO_WM_DIAGRAM_VIRTUALLY_FRAME" val="{&quot;height&quot;:303.45755905511817,&quot;left&quot;:108.22692913385826,&quot;top&quot;:186.09228346456695,&quot;width&quot;:745.7615748031495}"/>
</p:tagLst>
</file>

<file path=ppt/tags/tag136.xml><?xml version="1.0" encoding="utf-8"?>
<p:tagLst xmlns:p="http://schemas.openxmlformats.org/presentationml/2006/main">
  <p:tag name="KSO_WM_DIAGRAM_VIRTUALLY_FRAME" val="{&quot;height&quot;:303.45755905511817,&quot;left&quot;:108.22692913385826,&quot;top&quot;:186.09228346456695,&quot;width&quot;:745.7615748031495}"/>
</p:tagLst>
</file>

<file path=ppt/tags/tag137.xml><?xml version="1.0" encoding="utf-8"?>
<p:tagLst xmlns:p="http://schemas.openxmlformats.org/presentationml/2006/main">
  <p:tag name="KSO_WM_DIAGRAM_VIRTUALLY_FRAME" val="{&quot;height&quot;:400.73732283464557,&quot;left&quot;:150.85314960629918,&quot;top&quot;:132.3655905511811,&quot;width&quot;:702.8770866141732}"/>
</p:tagLst>
</file>

<file path=ppt/tags/tag138.xml><?xml version="1.0" encoding="utf-8"?>
<p:tagLst xmlns:p="http://schemas.openxmlformats.org/presentationml/2006/main">
  <p:tag name="KSO_WM_DIAGRAM_VIRTUALLY_FRAME" val="{&quot;height&quot;:400.73732283464557,&quot;left&quot;:150.85314960629918,&quot;top&quot;:132.3655905511811,&quot;width&quot;:702.8770866141732}"/>
</p:tagLst>
</file>

<file path=ppt/tags/tag139.xml><?xml version="1.0" encoding="utf-8"?>
<p:tagLst xmlns:p="http://schemas.openxmlformats.org/presentationml/2006/main">
  <p:tag name="KSO_WM_DIAGRAM_VIRTUALLY_FRAME" val="{&quot;height&quot;:400.73732283464557,&quot;left&quot;:150.85314960629918,&quot;top&quot;:132.3655905511811,&quot;width&quot;:702.8770866141732}"/>
</p:tagLst>
</file>

<file path=ppt/tags/tag140.xml><?xml version="1.0" encoding="utf-8"?>
<p:tagLst xmlns:p="http://schemas.openxmlformats.org/presentationml/2006/main">
  <p:tag name="KSO_WM_DIAGRAM_VIRTUALLY_FRAME" val="{&quot;height&quot;:400.73732283464557,&quot;left&quot;:150.85314960629918,&quot;top&quot;:132.3655905511811,&quot;width&quot;:702.8770866141732}"/>
</p:tagLst>
</file>

<file path=ppt/tags/tag141.xml><?xml version="1.0" encoding="utf-8"?>
<p:tagLst xmlns:p="http://schemas.openxmlformats.org/presentationml/2006/main">
  <p:tag name="KSO_WM_DIAGRAM_VIRTUALLY_FRAME" val="{&quot;height&quot;:400.73732283464557,&quot;left&quot;:150.85314960629918,&quot;top&quot;:132.3655905511811,&quot;width&quot;:702.8770866141732}"/>
</p:tagLst>
</file>

<file path=ppt/tags/tag142.xml><?xml version="1.0" encoding="utf-8"?>
<p:tagLst xmlns:p="http://schemas.openxmlformats.org/presentationml/2006/main">
  <p:tag name="KSO_WM_DIAGRAM_VIRTUALLY_FRAME" val="{&quot;height&quot;:400.73732283464557,&quot;left&quot;:150.85314960629918,&quot;top&quot;:132.3655905511811,&quot;width&quot;:702.8770866141732}"/>
</p:tagLst>
</file>

<file path=ppt/tags/tag143.xml><?xml version="1.0" encoding="utf-8"?>
<p:tagLst xmlns:p="http://schemas.openxmlformats.org/presentationml/2006/main">
  <p:tag name="KSO_WM_DIAGRAM_VIRTUALLY_FRAME" val="{&quot;height&quot;:400.73732283464557,&quot;left&quot;:150.85314960629918,&quot;top&quot;:132.3655905511811,&quot;width&quot;:702.8770866141732}"/>
</p:tagLst>
</file>

<file path=ppt/tags/tag144.xml><?xml version="1.0" encoding="utf-8"?>
<p:tagLst xmlns:p="http://schemas.openxmlformats.org/presentationml/2006/main">
  <p:tag name="KSO_WM_DIAGRAM_VIRTUALLY_FRAME" val="{&quot;height&quot;:400.73732283464557,&quot;left&quot;:150.85314960629918,&quot;top&quot;:132.3655905511811,&quot;width&quot;:702.8770866141732}"/>
</p:tagLst>
</file>

<file path=ppt/tags/tag145.xml><?xml version="1.0" encoding="utf-8"?>
<p:tagLst xmlns:p="http://schemas.openxmlformats.org/presentationml/2006/main">
  <p:tag name="KSO_WM_DIAGRAM_VIRTUALLY_FRAME" val="{&quot;height&quot;:400.73732283464557,&quot;left&quot;:150.85314960629918,&quot;top&quot;:132.3655905511811,&quot;width&quot;:702.8770866141732}"/>
</p:tagLst>
</file>

<file path=ppt/tags/tag146.xml><?xml version="1.0" encoding="utf-8"?>
<p:tagLst xmlns:p="http://schemas.openxmlformats.org/presentationml/2006/main">
  <p:tag name="KSO_WM_DIAGRAM_VIRTUALLY_FRAME" val="{&quot;height&quot;:400.73732283464557,&quot;left&quot;:150.85314960629918,&quot;top&quot;:132.3655905511811,&quot;width&quot;:702.8770866141732}"/>
</p:tagLst>
</file>

<file path=ppt/tags/tag147.xml><?xml version="1.0" encoding="utf-8"?>
<p:tagLst xmlns:p="http://schemas.openxmlformats.org/presentationml/2006/main">
  <p:tag name="KSO_WM_DIAGRAM_VIRTUALLY_FRAME" val="{&quot;height&quot;:400.73732283464557,&quot;left&quot;:150.85314960629918,&quot;top&quot;:132.3655905511811,&quot;width&quot;:702.8770866141732}"/>
</p:tagLst>
</file>

<file path=ppt/tags/tag148.xml><?xml version="1.0" encoding="utf-8"?>
<p:tagLst xmlns:p="http://schemas.openxmlformats.org/presentationml/2006/main">
  <p:tag name="KSO_WM_DIAGRAM_VIRTUALLY_FRAME" val="{&quot;height&quot;:400.73732283464557,&quot;left&quot;:150.85314960629918,&quot;top&quot;:132.3655905511811,&quot;width&quot;:702.8770866141732}"/>
</p:tagLst>
</file>

<file path=ppt/tags/tag149.xml><?xml version="1.0" encoding="utf-8"?>
<p:tagLst xmlns:p="http://schemas.openxmlformats.org/presentationml/2006/main">
  <p:tag name="KSO_WM_DIAGRAM_VIRTUALLY_FRAME" val="{&quot;height&quot;:400.73732283464557,&quot;left&quot;:150.85314960629918,&quot;top&quot;:132.3655905511811,&quot;width&quot;:702.8770866141732}"/>
</p:tagLst>
</file>

<file path=ppt/tags/tag150.xml><?xml version="1.0" encoding="utf-8"?>
<p:tagLst xmlns:p="http://schemas.openxmlformats.org/presentationml/2006/main">
  <p:tag name="KSO_WM_DIAGRAM_VIRTUALLY_FRAME" val="{&quot;height&quot;:400.73732283464557,&quot;left&quot;:150.85314960629918,&quot;top&quot;:132.3655905511811,&quot;width&quot;:702.8770866141732}"/>
</p:tagLst>
</file>

<file path=ppt/tags/tag151.xml><?xml version="1.0" encoding="utf-8"?>
<p:tagLst xmlns:p="http://schemas.openxmlformats.org/presentationml/2006/main">
  <p:tag name="KSO_WM_DIAGRAM_VIRTUALLY_FRAME" val="{&quot;height&quot;:400.73732283464557,&quot;left&quot;:150.85314960629918,&quot;top&quot;:132.3655905511811,&quot;width&quot;:702.8770866141732}"/>
</p:tagLst>
</file>

<file path=ppt/tags/tag152.xml><?xml version="1.0" encoding="utf-8"?>
<p:tagLst xmlns:p="http://schemas.openxmlformats.org/presentationml/2006/main">
  <p:tag name="KSO_WM_DIAGRAM_VIRTUALLY_FRAME" val="{&quot;height&quot;:400.73732283464557,&quot;left&quot;:150.85314960629918,&quot;top&quot;:132.3655905511811,&quot;width&quot;:702.8770866141732}"/>
</p:tagLst>
</file>

<file path=ppt/tags/tag153.xml><?xml version="1.0" encoding="utf-8"?>
<p:tagLst xmlns:p="http://schemas.openxmlformats.org/presentationml/2006/main">
  <p:tag name="KSO_WM_DIAGRAM_VIRTUALLY_FRAME" val="{&quot;height&quot;:400.73732283464557,&quot;left&quot;:150.85314960629918,&quot;top&quot;:132.3655905511811,&quot;width&quot;:702.8770866141732}"/>
</p:tagLst>
</file>

<file path=ppt/tags/tag154.xml><?xml version="1.0" encoding="utf-8"?>
<p:tagLst xmlns:p="http://schemas.openxmlformats.org/presentationml/2006/main">
  <p:tag name="KSO_WM_DIAGRAM_VIRTUALLY_FRAME" val="{&quot;height&quot;:400.73732283464557,&quot;left&quot;:150.85314960629918,&quot;top&quot;:132.3655905511811,&quot;width&quot;:702.8770866141732}"/>
</p:tagLst>
</file>

<file path=ppt/tags/tag155.xml><?xml version="1.0" encoding="utf-8"?>
<p:tagLst xmlns:p="http://schemas.openxmlformats.org/presentationml/2006/main">
  <p:tag name="KSO_WM_DIAGRAM_VIRTUALLY_FRAME" val="{&quot;height&quot;:400.73732283464557,&quot;left&quot;:150.85314960629918,&quot;top&quot;:132.3655905511811,&quot;width&quot;:702.8770866141732}"/>
</p:tagLst>
</file>

<file path=ppt/tags/tag156.xml><?xml version="1.0" encoding="utf-8"?>
<p:tagLst xmlns:p="http://schemas.openxmlformats.org/presentationml/2006/main">
  <p:tag name="KSO_WM_DIAGRAM_VIRTUALLY_FRAME" val="{&quot;height&quot;:400.73732283464557,&quot;left&quot;:150.85314960629918,&quot;top&quot;:132.3655905511811,&quot;width&quot;:702.8770866141732}"/>
</p:tagLst>
</file>

<file path=ppt/tags/tag157.xml><?xml version="1.0" encoding="utf-8"?>
<p:tagLst xmlns:p="http://schemas.openxmlformats.org/presentationml/2006/main">
  <p:tag name="KSO_WM_DIAGRAM_VIRTUALLY_FRAME" val="{&quot;height&quot;:400.73732283464557,&quot;left&quot;:150.85314960629918,&quot;top&quot;:132.3655905511811,&quot;width&quot;:702.8770866141732}"/>
</p:tagLst>
</file>

<file path=ppt/tags/tag158.xml><?xml version="1.0" encoding="utf-8"?>
<p:tagLst xmlns:p="http://schemas.openxmlformats.org/presentationml/2006/main">
  <p:tag name="KSO_WM_DIAGRAM_VIRTUALLY_FRAME" val="{&quot;height&quot;:400.73732283464557,&quot;left&quot;:150.85314960629918,&quot;top&quot;:132.3655905511811,&quot;width&quot;:702.8770866141732}"/>
</p:tagLst>
</file>

<file path=ppt/tags/tag159.xml><?xml version="1.0" encoding="utf-8"?>
<p:tagLst xmlns:p="http://schemas.openxmlformats.org/presentationml/2006/main">
  <p:tag name="KSO_DOCER_RESOURCE_TRACE_INFO" val="{&quot;id&quot;:&quot;50063687&quot;,&quot;origin&quot;:0,&quot;type&quot;:&quot;icons&quot;,&quot;user&quot;:&quot;928706021&quot;}"/>
</p:tagLst>
</file>

<file path=ppt/tags/tag160.xml><?xml version="1.0" encoding="utf-8"?>
<p:tagLst xmlns:p="http://schemas.openxmlformats.org/presentationml/2006/main">
  <p:tag name="KSO_DOCER_RESOURCE_TRACE_INFO" val="{&quot;id&quot;:&quot;50059509&quot;,&quot;origin&quot;:0,&quot;type&quot;:&quot;icons&quot;,&quot;user&quot;:&quot;928706021&quot;}"/>
  <p:tag name="KSO_WM_DIAGRAM_VIRTUALLY_FRAME" val="{&quot;height&quot;:400.73732283464557,&quot;left&quot;:150.85314960629918,&quot;top&quot;:132.3655905511811,&quot;width&quot;:702.8770866141732}"/>
</p:tagLst>
</file>

<file path=ppt/tags/tag161.xml><?xml version="1.0" encoding="utf-8"?>
<p:tagLst xmlns:p="http://schemas.openxmlformats.org/presentationml/2006/main">
  <p:tag name="KSO_DOCER_RESOURCE_TRACE_INFO" val="{&quot;id&quot;:&quot;50059395&quot;,&quot;origin&quot;:0,&quot;type&quot;:&quot;icons&quot;,&quot;user&quot;:&quot;928706021&quot;}"/>
  <p:tag name="KSO_WM_DIAGRAM_VIRTUALLY_FRAME" val="{&quot;height&quot;:400.73732283464557,&quot;left&quot;:150.85314960629918,&quot;top&quot;:132.3655905511811,&quot;width&quot;:702.8770866141732}"/>
</p:tagLst>
</file>

<file path=ppt/tags/tag162.xml><?xml version="1.0" encoding="utf-8"?>
<p:tagLst xmlns:p="http://schemas.openxmlformats.org/presentationml/2006/main">
  <p:tag name="KSO_DOCER_RESOURCE_TRACE_INFO" val="{&quot;id&quot;:&quot;50059552&quot;,&quot;origin&quot;:0,&quot;type&quot;:&quot;icons&quot;,&quot;user&quot;:&quot;928706021&quot;}"/>
</p:tagLst>
</file>

<file path=ppt/tags/tag163.xml><?xml version="1.0" encoding="utf-8"?>
<p:tagLst xmlns:p="http://schemas.openxmlformats.org/presentationml/2006/main">
  <p:tag name="KSO_DOCER_RESOURCE_TRACE_INFO" val="{&quot;id&quot;:&quot;50063250&quot;,&quot;origin&quot;:0,&quot;type&quot;:&quot;icons&quot;,&quot;user&quot;:&quot;928706021&quot;}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40479686_1*i*1"/>
  <p:tag name="KSO_WM_TEMPLATE_CATEGORY" val="custom"/>
  <p:tag name="KSO_WM_TEMPLATE_INDEX" val="40479686"/>
  <p:tag name="KSO_WM_UNIT_LAYERLEVEL" val="1"/>
  <p:tag name="KSO_WM_TAG_VERSION" val="3.0"/>
  <p:tag name="KSO_WM_BEAUTIFY_FLAG" val="#wm#"/>
  <p:tag name="KSO_WM_UNIT_PIC_EFFECT" val="1"/>
  <p:tag name="KSO_WM_UNIT_PLACING_PICTURE_USER_VIEWPORT" val="{&quot;height&quot;:8193,&quot;width&quot;:4258}"/>
</p:tagLst>
</file>

<file path=ppt/tags/tag165.xml><?xml version="1.0" encoding="utf-8"?>
<p:tagLst xmlns:p="http://schemas.openxmlformats.org/presentationml/2006/main">
  <p:tag name="KSO_WM_UNIT_PLACING_PICTURE_USER_VIEWPORT" val="{&quot;height&quot;:7828,&quot;width&quot;:3690}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40479686_1*i*1"/>
  <p:tag name="KSO_WM_TEMPLATE_CATEGORY" val="custom"/>
  <p:tag name="KSO_WM_TEMPLATE_INDEX" val="40479686"/>
  <p:tag name="KSO_WM_UNIT_LAYERLEVEL" val="1"/>
  <p:tag name="KSO_WM_TAG_VERSION" val="3.0"/>
  <p:tag name="KSO_WM_BEAUTIFY_FLAG" val="#wm#"/>
  <p:tag name="KSO_WM_UNIT_PIC_EFFECT" val="1"/>
  <p:tag name="KSO_WM_UNIT_PLACING_PICTURE_USER_VIEWPORT" val="{&quot;height&quot;:8193,&quot;width&quot;:4258}"/>
</p:tagLst>
</file>

<file path=ppt/tags/tag167.xml><?xml version="1.0" encoding="utf-8"?>
<p:tagLst xmlns:p="http://schemas.openxmlformats.org/presentationml/2006/main">
  <p:tag name="KSO_WM_UNIT_PLACING_PICTURE_USER_VIEWPORT" val="{&quot;height&quot;:7621,&quot;width&quot;:3815}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40479686_1*i*1"/>
  <p:tag name="KSO_WM_TEMPLATE_CATEGORY" val="custom"/>
  <p:tag name="KSO_WM_TEMPLATE_INDEX" val="40479686"/>
  <p:tag name="KSO_WM_UNIT_LAYERLEVEL" val="1"/>
  <p:tag name="KSO_WM_TAG_VERSION" val="3.0"/>
  <p:tag name="KSO_WM_BEAUTIFY_FLAG" val="#wm#"/>
  <p:tag name="KSO_WM_UNIT_PIC_EFFECT" val="1"/>
  <p:tag name="KSO_WM_UNIT_PLACING_PICTURE_USER_VIEWPORT" val="{&quot;height&quot;:8193,&quot;width&quot;:4258}"/>
</p:tagLst>
</file>

<file path=ppt/tags/tag169.xml><?xml version="1.0" encoding="utf-8"?>
<p:tagLst xmlns:p="http://schemas.openxmlformats.org/presentationml/2006/main">
  <p:tag name="KSO_WM_UNIT_PLACING_PICTURE_USER_VIEWPORT" val="{&quot;height&quot;:7603,&quot;width&quot;:3749}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40479686_1*i*1"/>
  <p:tag name="KSO_WM_TEMPLATE_CATEGORY" val="custom"/>
  <p:tag name="KSO_WM_TEMPLATE_INDEX" val="40479686"/>
  <p:tag name="KSO_WM_UNIT_LAYERLEVEL" val="1"/>
  <p:tag name="KSO_WM_TAG_VERSION" val="3.0"/>
  <p:tag name="KSO_WM_BEAUTIFY_FLAG" val="#wm#"/>
  <p:tag name="KSO_WM_UNIT_PIC_EFFECT" val="1"/>
  <p:tag name="KSO_WM_UNIT_PLACING_PICTURE_USER_VIEWPORT" val="{&quot;height&quot;:8193,&quot;width&quot;:4258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40479686_1*i*1"/>
  <p:tag name="KSO_WM_TEMPLATE_CATEGORY" val="custom"/>
  <p:tag name="KSO_WM_TEMPLATE_INDEX" val="40479686"/>
  <p:tag name="KSO_WM_UNIT_LAYERLEVEL" val="1"/>
  <p:tag name="KSO_WM_TAG_VERSION" val="3.0"/>
  <p:tag name="KSO_WM_BEAUTIFY_FLAG" val="#wm#"/>
  <p:tag name="KSO_WM_UNIT_PIC_EFFECT" val="1"/>
  <p:tag name="KSO_WM_UNIT_PLACING_PICTURE_USER_VIEWPORT" val="{&quot;height&quot;:8193,&quot;width&quot;:4258}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40479686_1*i*1"/>
  <p:tag name="KSO_WM_TEMPLATE_CATEGORY" val="custom"/>
  <p:tag name="KSO_WM_TEMPLATE_INDEX" val="40479686"/>
  <p:tag name="KSO_WM_UNIT_LAYERLEVEL" val="1"/>
  <p:tag name="KSO_WM_TAG_VERSION" val="3.0"/>
  <p:tag name="KSO_WM_BEAUTIFY_FLAG" val="#wm#"/>
  <p:tag name="KSO_WM_UNIT_PIC_EFFECT" val="1"/>
  <p:tag name="KSO_WM_UNIT_PLACING_PICTURE_USER_VIEWPORT" val="{&quot;height&quot;:8193,&quot;width&quot;:4258}"/>
</p:tagLst>
</file>

<file path=ppt/tags/tag173.xml><?xml version="1.0" encoding="utf-8"?>
<p:tagLst xmlns:p="http://schemas.openxmlformats.org/presentationml/2006/main">
  <p:tag name="KSO_WM_UNIT_PLACING_PICTURE_USER_VIEWPORT" val="{&quot;height&quot;:7158,&quot;width&quot;:3681}"/>
</p:tagLst>
</file>

<file path=ppt/tags/tag174.xml><?xml version="1.0" encoding="utf-8"?>
<p:tagLst xmlns:p="http://schemas.openxmlformats.org/presentationml/2006/main">
  <p:tag name="KSO_DOCER_RESOURCE_TRACE_INFO" val="{&quot;id&quot;:&quot;21580903&quot;,&quot;origin&quot;:0,&quot;type&quot;:&quot;icons&quot;,&quot;user&quot;:&quot;928706021&quot;}"/>
</p:tagLst>
</file>

<file path=ppt/tags/tag175.xml><?xml version="1.0" encoding="utf-8"?>
<p:tagLst xmlns:p="http://schemas.openxmlformats.org/presentationml/2006/main">
  <p:tag name="ISPRING_PRESENTATION_TITLE" val="PowerPoint 演示文稿"/>
  <p:tag name="resource_record_key" val="{&quot;10&quot;:[21580903,50063687,50059509,50059395,50059552,50063250,50001266],&quot;29&quot;:[50000213]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3170</Words>
  <Application>WPS 演示</Application>
  <PresentationFormat>宽屏</PresentationFormat>
  <Paragraphs>429</Paragraphs>
  <Slides>22</Slides>
  <Notes>36</Notes>
  <HiddenSlides>0</HiddenSlides>
  <MMClips>0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9" baseType="lpstr">
      <vt:lpstr>Arial</vt:lpstr>
      <vt:lpstr>宋体</vt:lpstr>
      <vt:lpstr>Wingdings</vt:lpstr>
      <vt:lpstr>微软雅黑</vt:lpstr>
      <vt:lpstr>华文中宋</vt:lpstr>
      <vt:lpstr>Calibri</vt:lpstr>
      <vt:lpstr>Arial</vt:lpstr>
      <vt:lpstr>Agency FB</vt:lpstr>
      <vt:lpstr>Trebuchet MS</vt:lpstr>
      <vt:lpstr>华文宋体</vt:lpstr>
      <vt:lpstr>Kartika</vt:lpstr>
      <vt:lpstr>Bebas</vt:lpstr>
      <vt:lpstr>Open Sans</vt:lpstr>
      <vt:lpstr>Noto Sans SC</vt:lpstr>
      <vt:lpstr>Lato Light</vt:lpstr>
      <vt:lpstr>华文黑体</vt:lpstr>
      <vt:lpstr>黑体</vt:lpstr>
      <vt:lpstr>Arial Black</vt:lpstr>
      <vt:lpstr>创艺简细圆</vt:lpstr>
      <vt:lpstr>KSOFA69E273B</vt:lpstr>
      <vt:lpstr>Segoe Print</vt:lpstr>
      <vt:lpstr>Arial Unicode MS</vt:lpstr>
      <vt:lpstr>Calibri Light</vt:lpstr>
      <vt:lpstr>KSOFA7A0408F</vt:lpstr>
      <vt:lpstr>KSOFA69E9B9A</vt:lpstr>
      <vt:lpstr>PMingLiU-ExtB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周爱信</cp:lastModifiedBy>
  <cp:revision>150</cp:revision>
  <dcterms:created xsi:type="dcterms:W3CDTF">2017-02-19T15:11:00Z</dcterms:created>
  <dcterms:modified xsi:type="dcterms:W3CDTF">2026-08-03T02:51:49Z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BB05DDCCFB4B4B7180EF87084322AA03_13</vt:lpwstr>
  </property>
</Properties>
</file>